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7" r:id="rId11"/>
    <p:sldId id="258" r:id="rId12"/>
    <p:sldId id="259" r:id="rId13"/>
    <p:sldId id="260" r:id="rId14"/>
    <p:sldId id="261" r:id="rId15"/>
    <p:sldId id="270" r:id="rId16"/>
    <p:sldId id="271" r:id="rId17"/>
    <p:sldId id="273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85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579" cy="502006"/>
          </a:xfrm>
          <a:prstGeom prst="rect">
            <a:avLst/>
          </a:prstGeom>
        </p:spPr>
        <p:txBody>
          <a:bodyPr vert="horz" lIns="198105" tIns="99052" rIns="198105" bIns="99052" rtlCol="0"/>
          <a:lstStyle>
            <a:lvl1pPr algn="l">
              <a:defRPr sz="2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584" y="0"/>
            <a:ext cx="2986579" cy="502006"/>
          </a:xfrm>
          <a:prstGeom prst="rect">
            <a:avLst/>
          </a:prstGeom>
        </p:spPr>
        <p:txBody>
          <a:bodyPr vert="horz" lIns="198105" tIns="99052" rIns="198105" bIns="99052" rtlCol="0"/>
          <a:lstStyle>
            <a:lvl1pPr algn="r">
              <a:defRPr sz="2600"/>
            </a:lvl1pPr>
          </a:lstStyle>
          <a:p>
            <a:fld id="{357DA898-2DCE-4498-9981-081567B8E2C4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295"/>
            <a:ext cx="2986579" cy="498704"/>
          </a:xfrm>
          <a:prstGeom prst="rect">
            <a:avLst/>
          </a:prstGeom>
        </p:spPr>
        <p:txBody>
          <a:bodyPr vert="horz" lIns="198105" tIns="99052" rIns="198105" bIns="99052" rtlCol="0" anchor="b"/>
          <a:lstStyle>
            <a:lvl1pPr algn="l">
              <a:defRPr sz="26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584" y="9518295"/>
            <a:ext cx="2986579" cy="498704"/>
          </a:xfrm>
          <a:prstGeom prst="rect">
            <a:avLst/>
          </a:prstGeom>
        </p:spPr>
        <p:txBody>
          <a:bodyPr vert="horz" lIns="198105" tIns="99052" rIns="198105" bIns="99052" rtlCol="0" anchor="b"/>
          <a:lstStyle>
            <a:lvl1pPr algn="r">
              <a:defRPr sz="2600"/>
            </a:lvl1pPr>
          </a:lstStyle>
          <a:p>
            <a:fld id="{5BE1A6EB-42B8-42A0-A8FF-A19809C6E8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69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579" cy="502006"/>
          </a:xfrm>
          <a:prstGeom prst="rect">
            <a:avLst/>
          </a:prstGeom>
        </p:spPr>
        <p:txBody>
          <a:bodyPr vert="horz" lIns="198105" tIns="99052" rIns="198105" bIns="99052" rtlCol="0"/>
          <a:lstStyle>
            <a:lvl1pPr algn="l">
              <a:defRPr sz="2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584" y="0"/>
            <a:ext cx="2986579" cy="502006"/>
          </a:xfrm>
          <a:prstGeom prst="rect">
            <a:avLst/>
          </a:prstGeom>
        </p:spPr>
        <p:txBody>
          <a:bodyPr vert="horz" lIns="198105" tIns="99052" rIns="198105" bIns="99052" rtlCol="0"/>
          <a:lstStyle>
            <a:lvl1pPr algn="r">
              <a:defRPr sz="2600"/>
            </a:lvl1pPr>
          </a:lstStyle>
          <a:p>
            <a:fld id="{CEF57A05-8B65-4D53-B013-42C873C44F0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8105" tIns="99052" rIns="198105" bIns="9905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086" y="4759149"/>
            <a:ext cx="5511994" cy="4508143"/>
          </a:xfrm>
          <a:prstGeom prst="rect">
            <a:avLst/>
          </a:prstGeom>
        </p:spPr>
        <p:txBody>
          <a:bodyPr vert="horz" lIns="198105" tIns="99052" rIns="198105" bIns="9905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295"/>
            <a:ext cx="2986579" cy="498704"/>
          </a:xfrm>
          <a:prstGeom prst="rect">
            <a:avLst/>
          </a:prstGeom>
        </p:spPr>
        <p:txBody>
          <a:bodyPr vert="horz" lIns="198105" tIns="99052" rIns="198105" bIns="99052" rtlCol="0" anchor="b"/>
          <a:lstStyle>
            <a:lvl1pPr algn="l">
              <a:defRPr sz="2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584" y="9518295"/>
            <a:ext cx="2986579" cy="498704"/>
          </a:xfrm>
          <a:prstGeom prst="rect">
            <a:avLst/>
          </a:prstGeom>
        </p:spPr>
        <p:txBody>
          <a:bodyPr vert="horz" lIns="198105" tIns="99052" rIns="198105" bIns="99052" rtlCol="0" anchor="b"/>
          <a:lstStyle>
            <a:lvl1pPr algn="r">
              <a:defRPr sz="2600"/>
            </a:lvl1pPr>
          </a:lstStyle>
          <a:p>
            <a:fld id="{8D8F9CAD-D5FB-4864-8367-E31CE0AA6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1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F9CAD-D5FB-4864-8367-E31CE0AA661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9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s://ru.wikipedia.org/wiki/%D0%9B%D0%B0%D1%82%D0%B8%D0%BD%D1%81%D0%BA%D0%B8%D0%B9_%D1%8F%D0%B7%D1%8B%D0%B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urok.ru/go.html?href=https://ru.wikipedia.org/wiki/%D0%A4%D0%BE%D0%BB%D1%8C%D0%BA%D0%BB%D0%BE%D1%80" TargetMode="External"/><Relationship Id="rId4" Type="http://schemas.openxmlformats.org/officeDocument/2006/relationships/hyperlink" Target="https://infourok.ru/go.html?href=https://ru.wikipedia.org/wiki/%D0%9F%D1%80%D0%BE%D0%B7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qwe\Desktop\im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45232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средняя общеобразовательная школа с углубленным изучение отдельных предметов №1 г.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Шагонара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муниципального района «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Улуг-Хемский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Республики Тыва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04864"/>
            <a:ext cx="6400800" cy="1473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Исследовательская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работа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«Легенды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Улуг-Хемского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района»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780928" y="3573016"/>
            <a:ext cx="10873208" cy="309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Выполнила: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Бурукей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Кристина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                                                    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Эресовна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8в класс 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     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Руководитель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педагог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ЦДОиВД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при МБОУ СОШ №1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г.Шагонар</a:t>
            </a: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Тарый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Саяна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Чамзыевна</a:t>
            </a: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</a:t>
            </a:r>
            <a:r>
              <a:rPr lang="ru-RU" sz="1400" b="1" dirty="0" err="1" smtClean="0">
                <a:latin typeface="Times New Roman"/>
                <a:ea typeface="Calibri"/>
                <a:cs typeface="Times New Roman"/>
              </a:rPr>
              <a:t>Шагонар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2020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083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048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гора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 «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Сыын-Чурээ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» («Маралье сердце») находится в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с.Иштии-Хем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Улуг-Хемского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</a:rPr>
              <a:t> района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 descr="https://goru.travel/storage/app/uploads/public/5ac/338/3f4/5ac3383f4d36a193292719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3568" y="1748994"/>
            <a:ext cx="5832648" cy="419015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0257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540385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Легенду об этой удивительной горе  «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Сыын-Чурээ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 («Маралье сердце») нам поведала коренная жительница села  </a:t>
            </a:r>
          </a:p>
          <a:p>
            <a:pPr marL="0" marR="0" lvl="0" indent="540385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Манчин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Мара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Тулушовна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(79лет):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C:\Users\qwe\Downloads\IMG-f9a32445b5ef724ec5a00db418441c7f-V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" y="1556792"/>
            <a:ext cx="288032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0945" y="1268760"/>
            <a:ext cx="62935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«Юный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охотник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-Даш однажды отправился на охоту, провожала его невеста красавица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Хорумаа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-Даш долго охотился в глухой тайге и увидел оленя, хотел выстрелить, но вдруг олень превратился в красивую девушку – хозяйку тайги. Красавица влюбилась и решила не отпустить молодого охотника. Шли года, но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Хорумаа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осталась верна единственной любви. Камни, которые она собирала, превратились в скалистую гору. Не дождавшись своего любимого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Сай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-Даша, взяла последний камень, положила его на самую вершину горы, сделала последний вздох и умерла. </a:t>
            </a:r>
            <a:endParaRPr lang="ru-RU" sz="1400" dirty="0">
              <a:ea typeface="Calibri"/>
              <a:cs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 тем временем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-Даш жил в тайге под пристальным присмотром Хозяйки тайги. Он никогда не переставал думать о своей возлюбленной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Хоруме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Тогда хозяйка тайги решила отпустить верного юношу домой к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Хоруме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-Даш стрелой помчался домой. Когда узнал, что его возлюбленная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Хорумаа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умерла,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Сай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-Даш бросается с вершины горы вниз…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Хозяйки тайги Ай-Бес наблюдала за этим и только тогда, поняв, что любовь главнее жизни, дала горе название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Сыын-Чурээ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.»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661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0" y="332656"/>
            <a:ext cx="8496944" cy="21602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540385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Легенды на территории Улуг-Хемского кожууна в основном направлены на почитание и поклоненние духам природы и места: на территории сумона Эйлиг-Хем находится гора Буура, которая ежегодно освящается. </a:t>
            </a:r>
          </a:p>
          <a:p>
            <a:pPr marL="0" marR="0" lvl="0" indent="540385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Рисунок 5" descr="https://im0-tub-ru.yandex.net/i?id=8ee04dda3690887a64d87085635f9f77-l&amp;n=1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95536" y="2636912"/>
            <a:ext cx="6192688" cy="352839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36068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24482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indent="540385">
              <a:spcBef>
                <a:spcPts val="0"/>
              </a:spcBef>
              <a:defRPr/>
            </a:pP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Буура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– по-тувински верблюд, самое крупное животное в республике. Гора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Буура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по тувинским легендам считается спасительницей людского рода.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С этой легендой нас познакомила</a:t>
            </a:r>
            <a:r>
              <a:rPr lang="ru-RU" sz="18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уроженка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села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  <a:ea typeface="Calibri"/>
              </a:rPr>
              <a:t>Эйлиг-Хем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b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Чамыян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Евгения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Кыргысовна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(73л)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C:\Users\qwe\Downloads\IMG_20201118_161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" y="2492896"/>
            <a:ext cx="2528136" cy="3714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8768" y="2486751"/>
            <a:ext cx="4824536" cy="420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/>
                <a:ea typeface="Calibri"/>
              </a:rPr>
              <a:t>«Давным-давно на земле случилось наводнение. Вода затопила все вокруг. И только </a:t>
            </a:r>
            <a:r>
              <a:rPr lang="ru-RU" dirty="0" err="1">
                <a:latin typeface="Times New Roman"/>
                <a:ea typeface="Calibri"/>
              </a:rPr>
              <a:t>Буура</a:t>
            </a:r>
            <a:r>
              <a:rPr lang="ru-RU" dirty="0">
                <a:latin typeface="Times New Roman"/>
                <a:ea typeface="Calibri"/>
              </a:rPr>
              <a:t> осталась сухой. Люди плавали на плотах. Один из плотов пристал к </a:t>
            </a:r>
            <a:r>
              <a:rPr lang="ru-RU" dirty="0" err="1">
                <a:latin typeface="Times New Roman"/>
                <a:ea typeface="Calibri"/>
              </a:rPr>
              <a:t>Бууре</a:t>
            </a:r>
            <a:r>
              <a:rPr lang="ru-RU" dirty="0">
                <a:latin typeface="Times New Roman"/>
                <a:ea typeface="Calibri"/>
              </a:rPr>
              <a:t>. Вода спала, и он остался на вершине с плотом. Так там оказались люди, от них пошел род людской. А </a:t>
            </a:r>
            <a:r>
              <a:rPr lang="ru-RU" dirty="0" err="1">
                <a:latin typeface="Times New Roman"/>
                <a:ea typeface="Calibri"/>
              </a:rPr>
              <a:t>демир</a:t>
            </a:r>
            <a:r>
              <a:rPr lang="ru-RU" dirty="0">
                <a:latin typeface="Times New Roman"/>
                <a:ea typeface="Calibri"/>
              </a:rPr>
              <a:t>-сал, т.е. «железный плот», говорят, до сих пор лежит на вершине. Только его не видно. Завалило во время бурь, занесло песком»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898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38" y="197346"/>
            <a:ext cx="741682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На последнем этапе своей работы я предложила своим одноклассникам пройти анкетирование состоящий из 9-ти вопросов (в опросе участвовало 20 учащихся). Из результатов анкетирования следует, что</a:t>
            </a:r>
            <a:endParaRPr lang="ru-RU" dirty="0">
              <a:latin typeface="Times New Roman"/>
              <a:ea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- 60% знают что означает слово легенда;</a:t>
            </a:r>
            <a:endParaRPr lang="ru-RU" dirty="0">
              <a:latin typeface="Times New Roman"/>
              <a:ea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- 20% не знают легенд в своем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кожууне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- 20% считают, что мы должны знать легенды в своем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кожууне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По итогам анкетирования, следует отметить, что большинство учащихся знают происхождения слова, многие не знают легенд в своем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кожууне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некоторая часть учащихся считают, что мы должны знать легенды в своем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кожууне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1688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Таким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образом, </a:t>
            </a:r>
            <a:r>
              <a:rPr lang="tt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анализируя </a:t>
            </a:r>
            <a:r>
              <a:rPr lang="tt-RU" dirty="0">
                <a:solidFill>
                  <a:srgbClr val="000000"/>
                </a:solidFill>
                <a:latin typeface="Times New Roman"/>
                <a:ea typeface="Times New Roman"/>
              </a:rPr>
              <a:t>работу мы пришли к выводу, что на территории нашего кожууна, в легендах возникновения гор и их названий основным сюжетом является любовная тема. Тема любви бывает разной: </a:t>
            </a:r>
            <a:r>
              <a:rPr lang="tt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гора Хайыракан и гора Уш-Моорук олицетрворяет </a:t>
            </a:r>
            <a:r>
              <a:rPr lang="tt-RU" dirty="0">
                <a:solidFill>
                  <a:srgbClr val="000000"/>
                </a:solidFill>
                <a:latin typeface="Times New Roman"/>
                <a:ea typeface="Times New Roman"/>
              </a:rPr>
              <a:t>любовь матери к сыну, </a:t>
            </a:r>
            <a:r>
              <a:rPr lang="tt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Сыын-Чурээ - </a:t>
            </a:r>
            <a:r>
              <a:rPr lang="tt-RU" dirty="0">
                <a:solidFill>
                  <a:srgbClr val="000000"/>
                </a:solidFill>
                <a:latin typeface="Times New Roman"/>
                <a:ea typeface="Times New Roman"/>
              </a:rPr>
              <a:t>любовь между мужчиной и женщиной, Буура- любовь к человеческому роду.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35110" y="476672"/>
            <a:ext cx="187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8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260648" y="11663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Список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литературы:</a:t>
            </a:r>
            <a:endParaRPr lang="ru-RU" sz="1600" dirty="0">
              <a:latin typeface="Times New Roman"/>
              <a:ea typeface="Times New Roman"/>
            </a:endParaRP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Зуева Т.В. // Лас-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Тунас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– Ломонос. – М.: Большая российская энциклопедия, 2010. – С.138.</a:t>
            </a:r>
            <a:endParaRPr lang="ru-RU" sz="1600" dirty="0">
              <a:latin typeface="Times New Roman"/>
              <a:ea typeface="Times New Roman"/>
            </a:endParaRP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Квяиковский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А.П. Поэтический словарь /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Науч.ред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И. Роднянская. – М.:Сов.Энцикл.,1966. – С.376. </a:t>
            </a:r>
            <a:endParaRPr lang="ru-RU" sz="1600" dirty="0">
              <a:latin typeface="Times New Roman"/>
              <a:ea typeface="Times New Roman"/>
            </a:endParaRP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Толковый словарь русского языка, под ред. Д.Н. Ушакова, т. 1-4, М., 1935. – С.147.</a:t>
            </a:r>
            <a:endParaRPr lang="ru-RU" sz="1600" dirty="0">
              <a:latin typeface="Times New Roman"/>
              <a:ea typeface="Times New Roman"/>
            </a:endParaRP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Филиппова Т. С. Краеведение как средство формирования духовно-нравственной культуры младших школьников [Текст] // Аспекты и тенденции педагогической науки: материалы I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Междунар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науч.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конф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(г. Санкт-Петербург, декабрь 2016 г.). — СПб.: Свое издательство, 2016. - С. 10.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0503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772815"/>
            <a:ext cx="599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6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95536" y="476672"/>
            <a:ext cx="6400800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Содержание работы:</a:t>
            </a:r>
          </a:p>
          <a:p>
            <a:pPr lvl="0" algn="l">
              <a:lnSpc>
                <a:spcPct val="150000"/>
              </a:lnSpc>
              <a:buClr>
                <a:srgbClr val="31B6FD"/>
              </a:buClr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Введение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Clr>
                <a:srgbClr val="31B6FD"/>
              </a:buClr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Происхождение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легенд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3. Заключение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итература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3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8065" y="14001"/>
            <a:ext cx="8229600" cy="62590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</a:t>
            </a:r>
            <a:r>
              <a:rPr kumimoji="0" lang="ru-RU" sz="22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ель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tt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изучить легенды на территории Улуг-Хемского района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tt-RU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попытаться собрать и изучить легенды </a:t>
            </a:r>
            <a:r>
              <a:rPr kumimoji="0" lang="ru-RU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Улуг-Хемского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Республики Тыва;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tt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выпустить сборник «Легенды </a:t>
            </a:r>
            <a:r>
              <a:rPr kumimoji="0" lang="ru-RU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Улуг-Хема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»;</a:t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tt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пробудить интерес и привлечь учащихся к изучение легенд родного края;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tt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сохранить и передать легенды из поколения в поколение</a:t>
            </a:r>
            <a:r>
              <a:rPr kumimoji="0" lang="tt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r>
              <a:rPr kumimoji="0" lang="ru-RU" sz="22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Социологические: анкетирование,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сбор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информации, посещение библиотек, в том числе национально-краеведческого отдела, обзор ресурсов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Интернета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анализ результатов анкетирования.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Опрос </a:t>
            </a:r>
            <a:r>
              <a:rPr kumimoji="0" 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форме беседы информаторов.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971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-35559" y="1268760"/>
            <a:ext cx="7732381" cy="345069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Изучение легенд 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Улуг-Хемского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помогут лучше узнать духовное наследие народа, расширить знания о родном крае. Работа, при создании общего каталога легенд с презентациями, театрализованными представлениями поможет как педагогам, так и учащимся лучше узнать историю и  бесценность наследия своего народа.</a:t>
            </a:r>
            <a:endParaRPr kumimoji="0" lang="ru-RU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619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13855"/>
            <a:ext cx="8028384" cy="65527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История происхождения легенды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marL="0" marR="0" lvl="0" indent="54038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Работая над проектом, мы обнаружили, что слово легенда в разных источниках переводится по-разному: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marL="0" marR="0" lvl="0" indent="54038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t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1.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Легенда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 (от ср.-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hlinkClick r:id="rId3"/>
              </a:rPr>
              <a:t>лат.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 </a:t>
            </a:r>
            <a:r>
              <a:rPr kumimoji="0" lang="ru-RU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legenda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 «чтение», «читаемое») — одна из разновидностей не сказочного 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hlinkClick r:id="rId4"/>
              </a:rPr>
              <a:t>прозаического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 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hlinkClick r:id="rId5"/>
              </a:rPr>
              <a:t>фольклора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. [1; с. 138]</a:t>
            </a:r>
          </a:p>
          <a:p>
            <a:pPr marL="0" marR="0" lvl="0" indent="54038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2.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Легенда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 (лат.  </a:t>
            </a:r>
            <a:r>
              <a:rPr kumimoji="0" lang="ru-RU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legenda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 – то, что должно быть прочитано) – народное предание о каком-либо замечательном событии в жизни общества или выдающемся поступке отдельного человека). [2; с.376]</a:t>
            </a:r>
          </a:p>
          <a:p>
            <a:pPr marL="0" marR="0" lvl="0" indent="54038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3. Легенда – всякий фантастический рассказ, предание </a:t>
            </a:r>
          </a:p>
          <a:p>
            <a:pPr marL="0" marR="0" lvl="0" indent="54038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о каком-нибудь событии. [3; с.147]</a:t>
            </a:r>
          </a:p>
          <a:p>
            <a:pPr marL="0" marR="0" lvl="0" indent="44958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Из вышесказанных определений мы решили </a:t>
            </a:r>
          </a:p>
          <a:p>
            <a:pPr marL="0" marR="0" lvl="0" indent="44958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опираться на определение Д.С. Ушакова, так как оно нам </a:t>
            </a:r>
          </a:p>
          <a:p>
            <a:pPr marL="0" marR="0" lvl="0" indent="44958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</a:rPr>
              <a:t>показалось более точным.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marL="0" marR="0" lvl="0" indent="540385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861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2527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44958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 нашем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кожууне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есть гора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Хайыракан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(Медведь), которая потрясает своей загадочностью, и все это окутывает таинственный туман многочисленных легенд.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</a:br>
            <a:endParaRPr kumimoji="0" lang="ru-RU" sz="6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5827819" cy="334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9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5"/>
          <p:cNvSpPr txBox="1">
            <a:spLocks noGrp="1"/>
          </p:cNvSpPr>
          <p:nvPr>
            <p:ph idx="1"/>
          </p:nvPr>
        </p:nvSpPr>
        <p:spPr>
          <a:xfrm>
            <a:off x="-396552" y="332656"/>
            <a:ext cx="7408333" cy="3450696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Жительница с.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Хайыракан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</a:p>
          <a:p>
            <a:pPr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Оюн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Ольга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Домур-ооловна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(56л) про гору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Хайыракан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рассказала нам следующую легенду:</a:t>
            </a:r>
          </a:p>
          <a:p>
            <a:pPr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1027" name="Picture 3" descr="C:\Users\qwe\Downloads\IMG_20201112_125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2266181" cy="37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1713" y="1716271"/>
            <a:ext cx="6030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Гора в старину имела другой вид, она была покрыта лесами и кустарниками, водилась разная живность. И жила там шаманка с единственным сыном. Однажды он ушел на охоту и не вернулся. Мать, узнав о том, что ее сына погубил большой, страшный медведь, почернела от горя. Она встала перед горой, достала свой бубен, при каждом ударе которого в небе появлялась страшная молния и поражала гору. Все это сопровождалось криком стаи воронов и страшным ветром. Обезумевшая мать-шаманка уничтожила всю живность и лес. Гора, окутанная огнем и дымом, потеряла первозданный вид. И будто большой грозный медведь упал на колени и застыл, обнаженной опаленной оголенной спиной перед матерью»</a:t>
            </a:r>
            <a:r>
              <a:rPr lang="ru-RU" dirty="0">
                <a:latin typeface="Times New Roman"/>
                <a:ea typeface="Times New Roman"/>
              </a:rPr>
              <a:t> - вот так гласит легенда о горе </a:t>
            </a:r>
            <a:r>
              <a:rPr lang="ru-RU" dirty="0" err="1">
                <a:latin typeface="Times New Roman"/>
                <a:ea typeface="Times New Roman"/>
              </a:rPr>
              <a:t>Хайыракан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778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47763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Необычная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братья»-гора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нашего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Уш-Моорук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qwe\Downloads\IMG-d0713bf92f41d1aeaa5988b6c2306b7b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5807968" cy="377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8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qwe\Desktop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08912" cy="19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540385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Наш информатор из поселка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Арыг-Бажы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Доспан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Светлана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Ондаровна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(66л) познакомила нас со следующей легендой связанной с названием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г.«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Уш-Моорук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»: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C:\Users\qwe\Downloads\IMG-44aa3197d01b2c2350be278cc073661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1916832"/>
            <a:ext cx="2498587" cy="42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4426" y="1913353"/>
            <a:ext cx="56166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«Возжелал и хотел взять в жены царь подземного мира (подземный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Хаан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женщину-красавицу, мать троих сыновей и жену чужого мужчины. Женщина отказалась покидать мужа и сыновей. И тогда, разгневавшись, царь обрушил войну на те земли, где жила та красивая женщина. Видя страдания своего народа, женщина с тяжелым печальным видом пришла к царю и сказала: «Вот, я пришла, останови войну, я пойду с тобой». И в это время сыновья женщины пустили отравленную ядом стрелу из змеи на царя.  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Так они, защищая честь матери, защищая свой народ, отомстили жестокому царю. Умирая, он проклял троих сыновей, превратив их в три стоящих рядом неразлучные горы. В последствие эти горы народ назовет «</a:t>
            </a:r>
            <a:r>
              <a:rPr lang="ru-RU" dirty="0" err="1">
                <a:latin typeface="Times New Roman"/>
                <a:ea typeface="Calibri"/>
              </a:rPr>
              <a:t>Уш-Моорук</a:t>
            </a:r>
            <a:r>
              <a:rPr lang="ru-RU" dirty="0">
                <a:latin typeface="Times New Roman"/>
                <a:ea typeface="Calibri"/>
              </a:rPr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09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1087</Words>
  <Application>Microsoft Office PowerPoint</Application>
  <PresentationFormat>Экран (4:3)</PresentationFormat>
  <Paragraphs>66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общеобразовательное учреждение средняя общеобразовательная школа с углубленным изучение отдельных предметов №1 г. Шагонара муниципального района «Улуг-Хемский кожуун Республики Тыва</vt:lpstr>
      <vt:lpstr>Презентация PowerPoint</vt:lpstr>
      <vt:lpstr>Цель – изучить легенды на территории Улуг-Хемского района.  Задачи исследования: - попытаться собрать и изучить легенды Улуг-Хемского кожууна Республики Тыва; - выпустить сборник «Легенды Улуг-Хема кожууна»; - пробудить интерес и привлечь учащихся к изучение легенд родного края; - сохранить и передать легенды из поколения в поколение.  Методы исследования: Социологические: анкетирование,  сбор информации, посещение библиотек, в том числе национально-краеведческого отдела, обзор ресурсов  Интернета, анализ результатов анкетирования.  Опрос в форме беседы информаторов.  </vt:lpstr>
      <vt:lpstr>Актуальность:</vt:lpstr>
      <vt:lpstr>Презентация PowerPoint</vt:lpstr>
      <vt:lpstr>В нашем кожууне есть гора Хайыракан (Медведь), которая потрясает своей загадочностью, и все это окутывает таинственный туман многочисленных легенд. </vt:lpstr>
      <vt:lpstr>Презентация PowerPoint</vt:lpstr>
      <vt:lpstr>Презентация PowerPoint</vt:lpstr>
      <vt:lpstr>Наш информатор из поселка Арыг-Бажы     Доспан Светлана Ондаровна (66л) познакомила нас со следующей легендой связанной с названием  г.«Уш-Моорук»:  </vt:lpstr>
      <vt:lpstr>Презентация PowerPoint</vt:lpstr>
      <vt:lpstr>Презентация PowerPoint</vt:lpstr>
      <vt:lpstr>Презентация PowerPoint</vt:lpstr>
      <vt:lpstr>Буура – по-тувински верблюд, самое крупное животное в республике. Гора Буура по тувинским легендам считается спасительницей людского рода. С этой легендой нас познакомила уроженка села Эйлиг-Хем   Чамыян Евгения Кыргысовна (73л)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с углубленным изучение отдельных предметов №1 г. Шагонара муниципального района «Улуг-Хемский кожуун Республики Тыва</dc:title>
  <dc:creator>qwe</dc:creator>
  <cp:lastModifiedBy>qwe</cp:lastModifiedBy>
  <cp:revision>15</cp:revision>
  <cp:lastPrinted>2020-12-01T02:38:59Z</cp:lastPrinted>
  <dcterms:created xsi:type="dcterms:W3CDTF">2020-11-11T10:06:36Z</dcterms:created>
  <dcterms:modified xsi:type="dcterms:W3CDTF">2020-12-01T02:40:37Z</dcterms:modified>
</cp:coreProperties>
</file>