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9" r:id="rId4"/>
    <p:sldId id="261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4660"/>
  </p:normalViewPr>
  <p:slideViewPr>
    <p:cSldViewPr>
      <p:cViewPr varScale="1">
        <p:scale>
          <a:sx n="65" d="100"/>
          <a:sy n="65" d="100"/>
        </p:scale>
        <p:origin x="-10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7CC6D-BC61-4E19-9572-5C4B6819F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CC09E-99E2-402D-B8A8-2A839E103B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11B8E-353C-4DAB-8DFF-15A8247F1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4C275-DC2F-4C52-AE32-0BFCACC61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5908D-005A-479B-9DA8-1B7725CA2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4/14/2020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ransition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User\Desktop\&#1053;&#1072;&#1088;&#1086;&#1076;&#1085;&#1072;&#1103;%20-%20&#1050;&#1072;&#1082;%20&#1085;&#1072;%20&#1084;&#1072;&#1089;&#1083;&#1103;&#1085;&#1086;&#1081;%20&#1085;&#1077;&#1076;&#1077;&#1083;&#1077;_(Audio-VK4.ru).mp3" TargetMode="External"/><Relationship Id="rId7" Type="http://schemas.openxmlformats.org/officeDocument/2006/relationships/image" Target="../media/image3.png"/><Relationship Id="rId2" Type="http://schemas.openxmlformats.org/officeDocument/2006/relationships/audio" Target="file:///C:\Users\User\Desktop\&#1053;&#1086;&#1074;&#1072;&#1103;%20&#1087;&#1072;&#1087;&#1082;&#1072;\Russkaya_narodnaya_Maslenitsa%20(qmusic.me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usskaya_narodnaya_Maslenitsa (qmusic.me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285720" y="285728"/>
            <a:ext cx="304800" cy="304800"/>
          </a:xfrm>
          <a:prstGeom prst="rect">
            <a:avLst/>
          </a:prstGeom>
        </p:spPr>
      </p:pic>
      <p:pic>
        <p:nvPicPr>
          <p:cNvPr id="6" name="Рисунок 5" descr="narodnyy_prazdnik_maslenitsa_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609600"/>
            <a:ext cx="6134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Традиции и обряды 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379041"/>
            <a:ext cx="8343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Празднования масленицы на Руси</a:t>
            </a:r>
            <a:endParaRPr lang="ru-RU" sz="4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15000" y="5473005"/>
            <a:ext cx="31356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Выполнила:</a:t>
            </a:r>
          </a:p>
          <a:p>
            <a:r>
              <a:rPr lang="ru-RU" sz="1200" dirty="0" smtClean="0"/>
              <a:t>Студентка </a:t>
            </a:r>
            <a:r>
              <a:rPr lang="en-US" sz="1200" dirty="0" smtClean="0"/>
              <a:t>l</a:t>
            </a:r>
            <a:r>
              <a:rPr lang="ru-RU" sz="1200" dirty="0" smtClean="0"/>
              <a:t> курса группы ПНК-10</a:t>
            </a:r>
          </a:p>
          <a:p>
            <a:r>
              <a:rPr lang="ru-RU" sz="1200" dirty="0" smtClean="0"/>
              <a:t>Специальности 44.02.02</a:t>
            </a:r>
          </a:p>
          <a:p>
            <a:r>
              <a:rPr lang="ru-RU" sz="1200" dirty="0" smtClean="0"/>
              <a:t>Преподавание в начальных классах</a:t>
            </a:r>
          </a:p>
          <a:p>
            <a:r>
              <a:rPr lang="ru-RU" sz="1200" dirty="0" smtClean="0"/>
              <a:t>Усманова Алена Олеговна  </a:t>
            </a:r>
          </a:p>
          <a:p>
            <a:endParaRPr lang="ru-RU" sz="1200" dirty="0"/>
          </a:p>
          <a:p>
            <a:r>
              <a:rPr lang="ru-RU" sz="1200" dirty="0" smtClean="0"/>
              <a:t>Руководитель: </a:t>
            </a:r>
            <a:r>
              <a:rPr lang="ru-RU" sz="1200" dirty="0" err="1" smtClean="0"/>
              <a:t>Розинкина</a:t>
            </a:r>
            <a:r>
              <a:rPr lang="ru-RU" sz="1200" dirty="0" smtClean="0"/>
              <a:t> Елена </a:t>
            </a:r>
            <a:r>
              <a:rPr lang="ru-RU" sz="1200" dirty="0" err="1" smtClean="0"/>
              <a:t>Шамильена</a:t>
            </a:r>
            <a:r>
              <a:rPr lang="ru-RU" sz="1200" dirty="0" smtClean="0"/>
              <a:t> </a:t>
            </a:r>
          </a:p>
        </p:txBody>
      </p:sp>
      <p:pic>
        <p:nvPicPr>
          <p:cNvPr id="9" name="Народная - Как на масляной неделе_(Audio-VK4.ru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29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2" y="-2931"/>
            <a:ext cx="9144000" cy="6858000"/>
          </a:xfrm>
          <a:prstGeom prst="rect">
            <a:avLst/>
          </a:prstGeom>
        </p:spPr>
      </p:pic>
      <p:sp>
        <p:nvSpPr>
          <p:cNvPr id="59394" name="WordArt 2"/>
          <p:cNvSpPr>
            <a:spLocks noChangeArrowheads="1" noChangeShapeType="1" noTextEdit="1"/>
          </p:cNvSpPr>
          <p:nvPr/>
        </p:nvSpPr>
        <p:spPr bwMode="auto">
          <a:xfrm>
            <a:off x="609600" y="304800"/>
            <a:ext cx="8153400" cy="10668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-370"/>
              </a:avLst>
            </a:prstTxWarp>
          </a:bodyPr>
          <a:lstStyle/>
          <a:p>
            <a:pPr algn="ctr">
              <a:defRPr/>
            </a:pPr>
            <a:r>
              <a:rPr lang="ru-RU" sz="3600" b="1" kern="10">
                <a:ln w="444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                    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37492"/>
            <a:ext cx="4953000" cy="1905000"/>
          </a:xfrm>
        </p:spPr>
        <p:txBody>
          <a:bodyPr>
            <a:noAutofit/>
          </a:bodyPr>
          <a:lstStyle/>
          <a:p>
            <a:pPr algn="just" eaLnBrk="1" hangingPunct="1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Во время встречи Масленицы обязательно пели песни:</a:t>
            </a:r>
          </a:p>
          <a:p>
            <a:pPr algn="just" eaLnBrk="1" hangingPunct="1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Ой да Масленица на двор въезжает,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Широкая на двор въезжает!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Ой да Масленица, погости недельку,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Широкая, погости другую!</a:t>
            </a:r>
          </a:p>
          <a:p>
            <a:pPr eaLnBrk="1" hangingPunct="1">
              <a:buFontTx/>
              <a:buNone/>
            </a:pPr>
            <a:endParaRPr lang="ru-RU" sz="2400" b="1" i="1" dirty="0" smtClean="0">
              <a:solidFill>
                <a:schemeClr val="bg1"/>
              </a:solidFill>
              <a:latin typeface="Bauhaus 93" pitchFamily="82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4605703" y="4599992"/>
            <a:ext cx="4267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Tx/>
              <a:buChar char="•"/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икрой, и со сметаной – </a:t>
            </a:r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Всякие они вкусны! </a:t>
            </a:r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Ноздреваты и румяны – </a:t>
            </a:r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Наши солнышки блины!</a:t>
            </a:r>
          </a:p>
          <a:p>
            <a:pPr algn="just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Начинали печь блины.</a:t>
            </a:r>
          </a:p>
        </p:txBody>
      </p:sp>
      <p:pic>
        <p:nvPicPr>
          <p:cNvPr id="59397" name="Picture 5" descr="9RIEGCAX2DQMLCA43P0HGCAVVYBDKCA4XPPNGCAOAEC1ECA3WZROTCAVS4337CAF152X5CANOGWPDCAU7FPAFCAPCVK99CAU7POE9CABEAZ23CABROLXRCARI17BMCAA6VV0PCA3D7XAECAPHBS6C"/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 l="10001"/>
          <a:stretch>
            <a:fillRect/>
          </a:stretch>
        </p:blipFill>
        <p:spPr bwMode="auto">
          <a:xfrm>
            <a:off x="6324600" y="2626882"/>
            <a:ext cx="2438400" cy="2026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8" name="Picture 6" descr="4NWEMCAV00YBPCARESV9XCA6W725LCAK25NC9CAUY6J8WCATMUV2CCA2CQ9BGCADAYJUYCAQ29ROZCAK33SBMCA2XAL5VCAZNKKA0CAH108CSCAD4APC6CAXZXMZVCAGV5SVUCAQFDGI8CALP4Q6E"/>
          <p:cNvPicPr>
            <a:picLocks noChangeAspect="1" noChangeArrowheads="1"/>
          </p:cNvPicPr>
          <p:nvPr/>
        </p:nvPicPr>
        <p:blipFill>
          <a:blip r:embed="rId4">
            <a:lum bright="6000" contrast="-6000"/>
          </a:blip>
          <a:srcRect/>
          <a:stretch>
            <a:fillRect/>
          </a:stretch>
        </p:blipFill>
        <p:spPr bwMode="auto">
          <a:xfrm>
            <a:off x="5178669" y="1037492"/>
            <a:ext cx="2514600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9" name="Picture 7" descr="4ZX4TCACAAT7ACA0TFO4FCA7VHK6ZCAJ7VD5FCAQWGIAECAP64DGECAEERMPOCAWZAFL1CABNSAHUCAUKFU6ZCA0YLKSMCAK469SCCASF9ZSICAIBQXPMCAUU5E3JCA91J0WMCA5OR13SCATCLC3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149724"/>
            <a:ext cx="4038600" cy="255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401" name="Picture 9" descr="Готовим тесто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4300" y="3240518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43000" y="3048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Понедельник - Встреча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-304800" y="1226641"/>
            <a:ext cx="6858000" cy="1295400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000" dirty="0" smtClean="0">
                <a:solidFill>
                  <a:srgbClr val="000099"/>
                </a:solidFill>
              </a:rPr>
              <a:t>	   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утра молодые люди приглашались кататься с гор, поесть блинов. Звали родных и знакомых: «У нас де горы готовы и блины испечены — просим жаловать».</a:t>
            </a:r>
          </a:p>
        </p:txBody>
      </p:sp>
      <p:sp>
        <p:nvSpPr>
          <p:cNvPr id="65539" name="WordArt 3"/>
          <p:cNvSpPr>
            <a:spLocks noChangeArrowheads="1" noChangeShapeType="1" noTextEdit="1"/>
          </p:cNvSpPr>
          <p:nvPr/>
        </p:nvSpPr>
        <p:spPr bwMode="auto">
          <a:xfrm>
            <a:off x="609600" y="304800"/>
            <a:ext cx="8001000" cy="1066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ru-RU" sz="36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3333FF"/>
                  </a:gs>
                </a:gsLst>
                <a:lin ang="5400000" scaled="1"/>
              </a:gradFill>
              <a:latin typeface="Impact"/>
            </a:endParaRPr>
          </a:p>
        </p:txBody>
      </p:sp>
      <p:pic>
        <p:nvPicPr>
          <p:cNvPr id="65540" name="Picture 4" descr="223QWCA7C3M3ZCAUQXUTGCABFIKMKCAA81DPCCAR2HYC9CA3Y3DM3CA0GUZHGCADT8AQ0CABMBBPHCAFDLE2ACAKR8MUQCAQF2KDJCANR4Y3ECAKZT8S5CA3A5U2KCA6RM9ORCA8F0Z4OCAF2DQB9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/>
          <a:stretch>
            <a:fillRect/>
          </a:stretch>
        </p:blipFill>
        <p:spPr bwMode="auto">
          <a:xfrm>
            <a:off x="5088357" y="4159852"/>
            <a:ext cx="3571270" cy="2698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4746253" y="2203659"/>
            <a:ext cx="4293577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Возле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ледяных гор развертывалась бойкая торговля горячим сбитнем, чаем из дымящихся самоваров, сладостями, орехами, пирогами и блинами. </a:t>
            </a:r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990600" y="594360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b="1" dirty="0"/>
          </a:p>
        </p:txBody>
      </p:sp>
      <p:pic>
        <p:nvPicPr>
          <p:cNvPr id="65543" name="Picture 7" descr="Масленица — праздник, который отмечали еще наши предки-славяне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6200" y="2453283"/>
            <a:ext cx="4658330" cy="360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905000" y="4572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Вторник</a:t>
            </a:r>
            <a:r>
              <a:rPr lang="ru-RU" sz="4400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400" b="1" dirty="0" err="1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Заигрыши</a:t>
            </a:r>
            <a:r>
              <a:rPr lang="ru-RU" sz="4400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build="p"/>
      <p:bldP spid="65539" grpId="0" animBg="1"/>
      <p:bldP spid="65541" grpId="0"/>
      <p:bldP spid="655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05000"/>
            <a:ext cx="5486400" cy="18288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sz="2800" b="1" i="1" dirty="0" smtClean="0"/>
              <a:t>     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Ой, ты Лакомка-Среда!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Масляна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сковорода!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повелось со старины -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Едем</a:t>
            </a: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6" name="WordArt 8"/>
          <p:cNvSpPr>
            <a:spLocks noChangeArrowheads="1" noChangeShapeType="1" noTextEdit="1"/>
          </p:cNvSpPr>
          <p:nvPr/>
        </p:nvSpPr>
        <p:spPr bwMode="auto">
          <a:xfrm>
            <a:off x="2362200" y="457200"/>
            <a:ext cx="6248400" cy="762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ru-RU" sz="3600" kern="10" spc="-180" dirty="0">
              <a:ln w="12700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pic>
        <p:nvPicPr>
          <p:cNvPr id="32778" name="Picture 10" descr="Блины обыкновенны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03" y="213053"/>
            <a:ext cx="2137197" cy="1691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9" name="Picture 11" descr="Блин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752600"/>
            <a:ext cx="3429000" cy="247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4343400" y="4267200"/>
            <a:ext cx="46482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Теща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мазала голову зятя маслом, чтоб был ласковым и к жене «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примаслился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1676400" y="3200400"/>
            <a:ext cx="26439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теще на блины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533400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Среда - Лакомка</a:t>
            </a:r>
            <a:endParaRPr lang="ru-RU" sz="5400" b="1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2" name="Picture 6" descr="http://e-zdravnitsa.ru/uploads/images-news/2019/3/04-maslenitsa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857628"/>
            <a:ext cx="4200453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58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590800" y="533400"/>
            <a:ext cx="64008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ЧЕТВЕРГ – РАЗГУЛ, ПЕРЕЛОМ, ШИРОКИЙ ЧЕТВЕРГ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495800" y="1981200"/>
            <a:ext cx="4343400" cy="1828800"/>
          </a:xfrm>
        </p:spPr>
        <p:txBody>
          <a:bodyPr>
            <a:normAutofit lnSpcReduction="10000"/>
          </a:bodyPr>
          <a:lstStyle/>
          <a:p>
            <a:pPr algn="just" eaLnBrk="1" hangingPunct="1">
              <a:buFontTx/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Заканчивалась «узкая» Масленица и начиналась «широкая». Именно с этого дня начиналось всеобщее празднование Масленицы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5850" name="Picture 10" descr="0O36RCAE4ACHOCAQ4H6N5CAV7P110CA3QPPBLCAT73ZQDCAW3JLBVCAXJSJVJCADVB862CADY6W3HCA01SM8GCA7YZVEJCAY6TNBPCA02NY21CAQ3A6V7CAK2R12MCAD0PBA3CAQL058YCA1ZL6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2590274" cy="201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51" name="Rectangle 11"/>
          <p:cNvSpPr>
            <a:spLocks noChangeArrowheads="1"/>
          </p:cNvSpPr>
          <p:nvPr/>
        </p:nvSpPr>
        <p:spPr bwMode="auto">
          <a:xfrm rot="10800000" flipV="1">
            <a:off x="142844" y="2143116"/>
            <a:ext cx="227169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жители сел и деревень устраивали хороводы, балаганы, кулачные бои, веселые игры и пирушки. В этот же день проводились кулачные бои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5855" name="Picture 15" descr="5a36a7cb495de844e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lum bright="6000" contrast="12000"/>
          </a:blip>
          <a:srcRect/>
          <a:stretch>
            <a:fillRect/>
          </a:stretch>
        </p:blipFill>
        <p:spPr>
          <a:xfrm>
            <a:off x="5181600" y="3886200"/>
            <a:ext cx="3135313" cy="228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5029200" y="6172200"/>
            <a:ext cx="33520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Кустодиев Б.М. "Масленица"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5857" name="Picture 17" descr="0001_20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2285992"/>
            <a:ext cx="2582878" cy="3124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4" grpId="0"/>
      <p:bldP spid="35851" grpId="0"/>
      <p:bldP spid="358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941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3071802" y="642918"/>
            <a:ext cx="5715000" cy="20574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Один из таких боев описан в «Песне о купце Калашникове» М.Ю. Лермонтова.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400" b="1" i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боя полагались специальные меховые рукавицы и толстые шапки.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старинной примете, чья деревня победит, в   той и урожай будет больше.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4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ru-RU" sz="2400" b="1" i="1" dirty="0" smtClean="0"/>
          </a:p>
        </p:txBody>
      </p:sp>
      <p:pic>
        <p:nvPicPr>
          <p:cNvPr id="39942" name="Picture 6" descr="Рисунок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 l="31250" t="22641" r="32292" b="22641"/>
          <a:stretch>
            <a:fillRect/>
          </a:stretch>
        </p:blipFill>
        <p:spPr>
          <a:xfrm>
            <a:off x="533400" y="304800"/>
            <a:ext cx="1828800" cy="1516063"/>
          </a:xfrm>
        </p:spPr>
      </p:pic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0" y="1857364"/>
            <a:ext cx="326706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старину было три вида </a:t>
            </a:r>
          </a:p>
          <a:p>
            <a:r>
              <a:rPr lang="ru-RU" sz="2400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кулачных боев: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бой один на один;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«стенка на стенку»;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сцеплялка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свалка». </a:t>
            </a:r>
          </a:p>
          <a:p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9946" name="WordArt 10"/>
          <p:cNvSpPr>
            <a:spLocks noChangeArrowheads="1" noChangeShapeType="1" noTextEdit="1"/>
          </p:cNvSpPr>
          <p:nvPr/>
        </p:nvSpPr>
        <p:spPr bwMode="auto">
          <a:xfrm>
            <a:off x="3352800" y="533400"/>
            <a:ext cx="5410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 dirty="0">
              <a:ln w="19050">
                <a:solidFill>
                  <a:srgbClr val="80008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50000">
                    <a:srgbClr val="FFFFFF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51" name="Picture 15" descr="clip_image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3486258"/>
            <a:ext cx="2128846" cy="3286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52" name="Picture 16" descr="%D0%9A%D1%83%D0%BB%D0%B0%D1%87%D0%BD%D1%8B%D0%B9_%D0%B1%D0%BE%D0%B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363015"/>
            <a:ext cx="3380714" cy="2494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54" name="Picture 18" descr="416px-Vasnetsov_Kulachni_bo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69203" y="3554568"/>
            <a:ext cx="2246201" cy="3235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928926" y="0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Кулачные бои</a:t>
            </a:r>
            <a:endParaRPr lang="ru-RU" sz="4800" b="1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5" grpId="0"/>
      <p:bldP spid="399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pPr eaLnBrk="1" hangingPunct="1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ЧЕТВЕРГ – РАЗГУЛ, ПЕРЕЛОМ, ШИРОКИЙ ЧЕТВЕРГ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4876800" y="1219200"/>
            <a:ext cx="4038600" cy="19812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Важным событием этого дня было взятие снежного городка – символическая битва весны и зимы.</a:t>
            </a:r>
          </a:p>
          <a:p>
            <a:pPr eaLnBrk="1" hangingPunct="1"/>
            <a:endParaRPr lang="ru-RU" sz="2400" dirty="0" smtClean="0"/>
          </a:p>
        </p:txBody>
      </p:sp>
      <p:pic>
        <p:nvPicPr>
          <p:cNvPr id="38918" name="Picture 6" descr="080abfe4b18148cdeb3d595ef7ac410e[1]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16415" y="3352800"/>
            <a:ext cx="3733800" cy="280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9" name="Picture 7" descr="Вас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87569" y="1066800"/>
            <a:ext cx="4267200" cy="236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167053" y="3270668"/>
            <a:ext cx="449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В. Суриков «Взятие снежного городка»</a:t>
            </a: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-41031" y="3691166"/>
            <a:ext cx="531641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Играющие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делятся на "пеших" и "конных". "Пешие" занимают город, "конные" готовятся к нападению. Осажденные защищают город портив "конницы", не давая ей ворваться в крепостные ворота, отбивая их метлами</a:t>
            </a:r>
            <a:r>
              <a:rPr lang="ru-RU" sz="2400" b="1" i="1" dirty="0">
                <a:solidFill>
                  <a:schemeClr val="bg1"/>
                </a:solidFill>
              </a:rPr>
              <a:t>. 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7" grpId="0" build="p"/>
      <p:bldP spid="38920" grpId="0"/>
      <p:bldP spid="389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2946" name="Rectangle 2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4038600"/>
            <a:ext cx="8229600" cy="218757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800" b="1" i="1" dirty="0" smtClean="0"/>
              <a:t>	     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 одна Масленичная неделя не обходилась без балаганов, где весь честной народ мог посмотреть представление, и ряженых, чаще всего это были скоморохи и разные животные</a:t>
            </a:r>
            <a:r>
              <a:rPr lang="ru-RU" sz="2800" b="1" i="1" dirty="0" smtClean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82948" name="Picture 4" descr="2dc8e847780facf91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57300" y="1295400"/>
            <a:ext cx="4267200" cy="283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49" name="Picture 5" descr="JZC5ICAST60B4CAD55MRWCA2TWODTCAGYTBNFCABKTSTMCAHZJCEJCAK8A3KHCADROTCFCAY5N0I2CATHEYSHCAMVOZMJCA5NR39RCA2GASEFCAEDTTBTCA8R9B7OCA6ELQS5CA17K41ECAZ314E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927481" y="1295400"/>
            <a:ext cx="2362200" cy="2847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905000" y="457200"/>
            <a:ext cx="723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Балаганы, ряженые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5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6562" name="Rectangle 2"/>
          <p:cNvSpPr>
            <a:spLocks noGrp="1" noChangeArrowheads="1"/>
          </p:cNvSpPr>
          <p:nvPr>
            <p:ph type="body" sz="half" idx="3"/>
          </p:nvPr>
        </p:nvSpPr>
        <p:spPr>
          <a:xfrm>
            <a:off x="4114800" y="1371600"/>
            <a:ext cx="4724400" cy="2362200"/>
          </a:xfrm>
          <a:noFill/>
        </p:spPr>
        <p:txBody>
          <a:bodyPr>
            <a:normAutofit/>
          </a:bodyPr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sz="2400" dirty="0" smtClean="0"/>
              <a:t>	</a:t>
            </a:r>
            <a:r>
              <a:rPr lang="ru-RU" sz="2400" dirty="0" smtClean="0">
                <a:solidFill>
                  <a:schemeClr val="bg1"/>
                </a:solidFill>
              </a:rPr>
              <a:t>   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Пятница давала шанс тещам отдохнуть от стряпни и отправиться с ответным визитом к зятьям, которые были обязаны оказать им почтение и, конечно, угостить блинами</a:t>
            </a:r>
            <a:r>
              <a:rPr lang="ru-RU" sz="2400" i="1" dirty="0" smtClean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66563" name="Picture 3" descr="PAXOWCAPHQZ3WCAFPOUZXCA1ZJB95CAQ6FMHBCAA2RDYFCA0XYLB8CAFIRO4ICAU1YODGCATAEGATCAZR9WRVCAF72IHUCAGW668TCAUP54MFCAM4GLZDCAGX35Z5CAZD3D8JCAIY7ZYSCAGHBNS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77000" y="3124200"/>
            <a:ext cx="2362200" cy="351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381000" y="4572000"/>
            <a:ext cx="5410200" cy="128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spcBef>
                <a:spcPct val="20000"/>
              </a:spcBef>
            </a:pP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     </a:t>
            </a:r>
            <a:r>
              <a:rPr lang="ru-RU" sz="2400" dirty="0" smtClean="0">
                <a:solidFill>
                  <a:schemeClr val="bg1"/>
                </a:solidFill>
              </a:rPr>
              <a:t>Зять </a:t>
            </a:r>
            <a:r>
              <a:rPr lang="ru-RU" sz="2400" dirty="0">
                <a:solidFill>
                  <a:schemeClr val="bg1"/>
                </a:solidFill>
              </a:rPr>
              <a:t>должен был самолично пригласить тещу с вечера, а утром – еще и прислать за ней специальных посыльных – «</a:t>
            </a:r>
            <a:r>
              <a:rPr lang="ru-RU" sz="2400" dirty="0" err="1">
                <a:solidFill>
                  <a:schemeClr val="bg1"/>
                </a:solidFill>
              </a:rPr>
              <a:t>зватых</a:t>
            </a:r>
            <a:r>
              <a:rPr lang="ru-RU" sz="2400" dirty="0">
                <a:solidFill>
                  <a:schemeClr val="bg1"/>
                </a:solidFill>
              </a:rPr>
              <a:t>».</a:t>
            </a:r>
          </a:p>
        </p:txBody>
      </p:sp>
      <p:sp>
        <p:nvSpPr>
          <p:cNvPr id="66566" name="WordArt 6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8610600" cy="1295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3125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endParaRPr lang="ru-RU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50000">
                    <a:srgbClr val="FFCC66"/>
                  </a:gs>
                  <a:gs pos="100000">
                    <a:srgbClr val="FF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66569" name="Picture 9" descr="40097610_maslenic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03200" y="1219200"/>
            <a:ext cx="3911600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14400" y="381000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Пятница – тёщины вечерки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build="p"/>
      <p:bldP spid="66565" grpId="0"/>
      <p:bldP spid="665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3970" name="WordArt 2"/>
          <p:cNvSpPr>
            <a:spLocks noChangeArrowheads="1" noChangeShapeType="1" noTextEdit="1"/>
          </p:cNvSpPr>
          <p:nvPr/>
        </p:nvSpPr>
        <p:spPr bwMode="auto">
          <a:xfrm>
            <a:off x="533400" y="381000"/>
            <a:ext cx="8153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>
                <a:ln w="444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50000">
                      <a:schemeClr val="bg1"/>
                    </a:gs>
                    <a:gs pos="100000">
                      <a:schemeClr val="tx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                            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2590800" y="1295400"/>
            <a:ext cx="5689600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812800" indent="-812800">
              <a:buFont typeface="Wingdings" pitchFamily="2" charset="2"/>
              <a:buNone/>
              <a:defRPr/>
            </a:pPr>
            <a:r>
              <a:rPr lang="ru-RU" sz="32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Молодые женщины приглашали к себе золовок (золовка - сестра мужа). Гостий нужно было не только накормить от души, но и одарить.</a:t>
            </a:r>
          </a:p>
          <a:p>
            <a:pPr marL="812800" indent="-812800">
              <a:buFont typeface="Wingdings" pitchFamily="2" charset="2"/>
              <a:buNone/>
              <a:defRPr/>
            </a:pP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Подарок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43750" y="3929066"/>
            <a:ext cx="2000250" cy="2667000"/>
          </a:xfrm>
          <a:noFill/>
        </p:spPr>
      </p:pic>
      <p:pic>
        <p:nvPicPr>
          <p:cNvPr id="21509" name="Picture 5" descr="46MMZCA78WQUXCA3V3OD3CAK6GJUWCAOOBIBXCAYXXZIACAG5EDIHCA0D6CNCCAZTDMGJCA7QB6LTCAS1ZURYCASQKJ30CADJ915ECA1RMR0KCA6K56T4CAPGOCG1CA7ISNXCCA8VFANCCA8YTE2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112" y="4166088"/>
            <a:ext cx="3123488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04800" y="533400"/>
            <a:ext cx="883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Суббота – </a:t>
            </a:r>
            <a:r>
              <a:rPr lang="ru-RU" sz="4400" b="1" dirty="0" err="1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заловкины</a:t>
            </a:r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посиделки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www.culture.ru/storage/images/cea15634f64e99791d331a6c5ab69eb6/6af88eb914d00d989328508403b539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5" y="4214818"/>
            <a:ext cx="3457875" cy="228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https://peterburg2.ru/uploads/20/02/20/ga11_maslzabavi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357298"/>
            <a:ext cx="2791501" cy="2788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7892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572000" y="1676400"/>
            <a:ext cx="4572000" cy="1676400"/>
          </a:xfrm>
        </p:spPr>
        <p:txBody>
          <a:bodyPr>
            <a:noAutofit/>
          </a:bodyPr>
          <a:lstStyle/>
          <a:p>
            <a:pPr algn="just" eaLnBrk="1" hangingPunct="1">
              <a:buFontTx/>
              <a:buNone/>
            </a:pP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масленично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воскресенье </a:t>
            </a:r>
          </a:p>
          <a:p>
            <a:pPr algn="just" eaLnBrk="1" hangingPunct="1">
              <a:buFontTx/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 старался старый Тит </a:t>
            </a:r>
          </a:p>
          <a:p>
            <a:pPr algn="just" eaLnBrk="1" hangingPunct="1">
              <a:buFontTx/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Попросить у всех прощенья </a:t>
            </a:r>
          </a:p>
          <a:p>
            <a:pPr algn="just" eaLnBrk="1" hangingPunct="1">
              <a:buFontTx/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ответить: 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0" y="3962400"/>
            <a:ext cx="5867400" cy="2514600"/>
          </a:xfrm>
        </p:spPr>
        <p:txBody>
          <a:bodyPr>
            <a:normAutofit/>
          </a:bodyPr>
          <a:lstStyle/>
          <a:p>
            <a:pPr indent="20638" algn="just" eaLnBrk="1" hangingPunct="1">
              <a:buFont typeface="Wingdings" pitchFamily="2" charset="2"/>
              <a:buNone/>
            </a:pP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Наши предки просили друг у друга прощение и в ответ слышали: «Бог простит». Эта традиция дошла и до нашего времени.</a:t>
            </a: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05800" cy="1027113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66"/>
                  </a:gs>
                  <a:gs pos="100000">
                    <a:srgbClr val="FFCC66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37898" name="Picture 10" descr="Рисунок7"/>
          <p:cNvPicPr>
            <a:picLocks noChangeAspect="1" noChangeArrowheads="1"/>
          </p:cNvPicPr>
          <p:nvPr/>
        </p:nvPicPr>
        <p:blipFill>
          <a:blip r:embed="rId3"/>
          <a:srcRect l="27777" t="8600" r="27779" b="8846"/>
          <a:stretch>
            <a:fillRect/>
          </a:stretch>
        </p:blipFill>
        <p:spPr bwMode="auto">
          <a:xfrm>
            <a:off x="6172200" y="3429000"/>
            <a:ext cx="2743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40876b610523f3b67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lum bright="12000"/>
          </a:blip>
          <a:srcRect/>
          <a:stretch>
            <a:fillRect/>
          </a:stretch>
        </p:blipFill>
        <p:spPr>
          <a:xfrm>
            <a:off x="105796" y="1485900"/>
            <a:ext cx="4360408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6629400" y="2971800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«Бог простит!»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533400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Прощённое – Воскресенье  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6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7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3" grpId="0" build="p"/>
      <p:bldP spid="37894" grpId="0" animBg="1"/>
      <p:bldP spid="379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18"/>
            <a:ext cx="9144000" cy="6858000"/>
          </a:xfrm>
          <a:prstGeom prst="rect">
            <a:avLst/>
          </a:prstGeom>
        </p:spPr>
      </p:pic>
      <p:pic>
        <p:nvPicPr>
          <p:cNvPr id="4" name="Рисунок 3" descr="detsad-64861-14247937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852"/>
            <a:ext cx="5096267" cy="3891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222290" y="144453"/>
            <a:ext cx="39217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Масленица — это озорное и весёлое прощание с зимой и встреча весны, несущей оживление в природе и солнечное тепло. Люди испокон веков воспринимали весну как начало новой жизни и почитали Солнце, дающее жизнь и силы всему живому</a:t>
            </a:r>
            <a:r>
              <a:rPr lang="ru-RU" sz="2400" i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993" y="4299437"/>
            <a:ext cx="8382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400" dirty="0" smtClean="0">
                <a:ln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Масленица – языческий праздник, связанный с днем весеннего солнцеворота. </a:t>
            </a:r>
          </a:p>
          <a:p>
            <a:pPr algn="just">
              <a:defRPr/>
            </a:pPr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С принятием  христианства  она стала  Предварять Великий пост.</a:t>
            </a:r>
          </a:p>
          <a:p>
            <a:pPr>
              <a:defRPr/>
            </a:pPr>
            <a:endParaRPr lang="ru-RU" sz="2400" dirty="0" smtClean="0">
              <a:ln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000" dirty="0" smtClean="0">
              <a:ln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5208" y="5486399"/>
            <a:ext cx="3818792" cy="2968021"/>
          </a:xfrm>
          <a:prstGeom prst="rect">
            <a:avLst/>
          </a:prstGeom>
        </p:spPr>
      </p:pic>
      <p:pic>
        <p:nvPicPr>
          <p:cNvPr id="9" name="Рисунок 8" descr="detsad-64861-14247937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5" y="108805"/>
            <a:ext cx="5096267" cy="3891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4994" name="WordArt 2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8153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>
                <a:ln w="44450">
                  <a:solidFill>
                    <a:schemeClr val="tx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50000">
                      <a:schemeClr val="bg1"/>
                    </a:gs>
                    <a:gs pos="100000">
                      <a:schemeClr val="tx2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                     </a:t>
            </a: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-76200" y="3427537"/>
            <a:ext cx="9144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61938" indent="-261938" algn="just">
              <a:buFontTx/>
              <a:buChar char="•"/>
              <a:defRPr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Завершалась Масленичная неделя  сжиганием чучела. Этим действием прогоняли тьму, зиму, смерть. </a:t>
            </a:r>
          </a:p>
          <a:p>
            <a:pPr marL="261938" indent="-261938" algn="just">
              <a:buFontTx/>
              <a:buChar char="•"/>
              <a:defRPr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Костер символизировал солнце.</a:t>
            </a:r>
          </a:p>
          <a:p>
            <a:pPr marL="261938" indent="-261938" algn="just">
              <a:buFontTx/>
              <a:buChar char="•"/>
              <a:defRPr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Пепел развеивали по полю, чтобы был хороший урожай. </a:t>
            </a:r>
          </a:p>
          <a:p>
            <a:pPr marL="261938" indent="-261938" algn="just">
              <a:buFontTx/>
              <a:buChar char="•"/>
              <a:defRPr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кострах иногда сжигали остатки блинов, масла, лили туда молоко, а детям говорили, что в костре сгорели все сытные блюда.</a:t>
            </a:r>
          </a:p>
          <a:p>
            <a:pPr marL="261938" indent="-261938">
              <a:buFont typeface="Wingdings" pitchFamily="2" charset="2"/>
              <a:buNone/>
              <a:defRPr/>
            </a:pP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61938" indent="-261938">
              <a:buFont typeface="Wingdings" pitchFamily="2" charset="2"/>
              <a:buNone/>
              <a:defRPr/>
            </a:pPr>
            <a:endParaRPr lang="ru-RU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4996" name="Picture 4" descr="de673493036f28c86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183680"/>
            <a:ext cx="6400800" cy="3391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5778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304800" y="228600"/>
            <a:ext cx="4419600" cy="32004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6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ЭТОТ ПРАЗДНИК ИМЕЕТ ОЧЕНЬ МНОГО РАЗНЫХ НАЗВАНИЙ:</a:t>
            </a:r>
            <a:r>
              <a:rPr lang="ru-RU" sz="1800" b="1" i="1" dirty="0" smtClean="0"/>
              <a:t>	</a:t>
            </a:r>
          </a:p>
          <a:p>
            <a:pPr eaLnBrk="1" hangingPunct="1">
              <a:buFont typeface="Arial" charset="0"/>
              <a:buChar char="­"/>
            </a:pP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Масленица </a:t>
            </a:r>
          </a:p>
          <a:p>
            <a:pPr eaLnBrk="1" hangingPunct="1">
              <a:buFont typeface="Arial" charset="0"/>
              <a:buChar char="­"/>
            </a:pP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Масленая неделя</a:t>
            </a:r>
          </a:p>
          <a:p>
            <a:pPr eaLnBrk="1" hangingPunct="1">
              <a:buFont typeface="Arial" charset="0"/>
              <a:buChar char="­"/>
            </a:pP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Сырная неделя</a:t>
            </a:r>
          </a:p>
          <a:p>
            <a:pPr eaLnBrk="1" hangingPunct="1">
              <a:buFont typeface="Arial" charset="0"/>
              <a:buChar char="­"/>
            </a:pP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Сырная масленица</a:t>
            </a:r>
          </a:p>
          <a:p>
            <a:pPr eaLnBrk="1" hangingPunct="1">
              <a:buFont typeface="Arial" charset="0"/>
              <a:buChar char="­"/>
            </a:pP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Сырная седмица</a:t>
            </a:r>
          </a:p>
          <a:p>
            <a:pPr eaLnBrk="1" hangingPunct="1">
              <a:buFont typeface="Arial" charset="0"/>
              <a:buChar char="­"/>
            </a:pPr>
            <a:r>
              <a:rPr lang="ru-RU" sz="2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Объедала</a:t>
            </a:r>
          </a:p>
        </p:txBody>
      </p:sp>
      <p:pic>
        <p:nvPicPr>
          <p:cNvPr id="75779" name="Picture 3" descr="f5828b9fd863247cd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85149" y="31042"/>
            <a:ext cx="4545702" cy="3359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80" name="Picture 4" descr="Блины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394655"/>
            <a:ext cx="4696166" cy="3380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4572000" y="3276600"/>
            <a:ext cx="4572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63538">
              <a:buFont typeface="Arial" charset="0"/>
              <a:buChar char="-"/>
            </a:pP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Объедуха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3538">
              <a:buFont typeface="Arial" charset="0"/>
              <a:buChar char="-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Боярыня - масленица</a:t>
            </a:r>
          </a:p>
          <a:p>
            <a:pPr indent="363538">
              <a:buFont typeface="Arial" charset="0"/>
              <a:buChar char="-"/>
            </a:pP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Блиноеда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3538">
              <a:buFont typeface="Arial" charset="0"/>
              <a:buChar char="-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Разорительница</a:t>
            </a:r>
          </a:p>
          <a:p>
            <a:pPr indent="363538">
              <a:buFont typeface="Arial" charset="0"/>
              <a:buChar char="-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Широкая</a:t>
            </a:r>
          </a:p>
          <a:p>
            <a:pPr indent="363538">
              <a:buFont typeface="Arial" charset="0"/>
              <a:buChar char="-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Обжорная</a:t>
            </a:r>
          </a:p>
          <a:p>
            <a:pPr indent="363538">
              <a:buFont typeface="Arial" charset="0"/>
              <a:buChar char="-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Разгульная</a:t>
            </a:r>
          </a:p>
          <a:p>
            <a:pPr indent="363538">
              <a:buFont typeface="Arial" charset="0"/>
              <a:buChar char="-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Веселая</a:t>
            </a:r>
          </a:p>
          <a:p>
            <a:pPr indent="363538">
              <a:buFont typeface="Arial" charset="0"/>
              <a:buChar char="-"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Честная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5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5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5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5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57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57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5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5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5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5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5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57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757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757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757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712109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22254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6000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Блины</a:t>
            </a:r>
            <a:endParaRPr lang="ru-RU" sz="6000" b="1" dirty="0">
              <a:ln>
                <a:solidFill>
                  <a:schemeClr val="bg1"/>
                </a:solidFill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1081441"/>
            <a:ext cx="50665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Непременными атрибутами веселий, связанных с окончанием холодной поры, являлись румяные и круглолицые блины, символизирующие собой солнце, которое должно было вступить вовремя в свои владения.</a:t>
            </a:r>
            <a:endParaRPr lang="ru-RU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5621" y="3112130"/>
            <a:ext cx="2686050" cy="20891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5147" y="4085325"/>
            <a:ext cx="4685506" cy="31280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800" y="3797057"/>
            <a:ext cx="3670153" cy="31949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94" y="4446864"/>
            <a:ext cx="3842447" cy="24111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5713" y="48110"/>
            <a:ext cx="1921222" cy="20666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761" y="187437"/>
            <a:ext cx="1597374" cy="1521214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Масленичные обряды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381000" y="2209800"/>
            <a:ext cx="3352800" cy="990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Поминальные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4786314" y="2214554"/>
            <a:ext cx="3886200" cy="990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Брачно-семейные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2209800" y="3429000"/>
            <a:ext cx="4572000" cy="1066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Земледельческие</a:t>
            </a:r>
          </a:p>
        </p:txBody>
      </p:sp>
      <p:pic>
        <p:nvPicPr>
          <p:cNvPr id="11281" name="Picture 17" descr="WD04PCA033XRECAP06FXXCATAB60OCAXCK93BCAU346ZNCASZW06JCALSEHGWCABQ9TFUCAE3IY1MCAS2B079CAQ0UI6YCAAVTTUSCAA0RPLDCA3ONOECCAEVKCR5CA589LGZCAU79KZKCA931V1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1987" y="4411601"/>
            <a:ext cx="1901825" cy="245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82" name="Picture 18" descr="MWNIDCASCMF6DCAXVVECBCA7XNRPTCA4F71V4CAVBEKC7CAOLREM8CAB9AYXECA8JG068CAV0N09ICAVZW043CASOEW6TCA7HN8WXCA21XK3OCAV5KAGXCAMMG3I6CA0Y6UUYCAAZ6L8ACAKU37C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013" y="4296472"/>
            <a:ext cx="1982787" cy="261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88" name="AutoShape 24"/>
          <p:cNvSpPr>
            <a:spLocks noChangeArrowheads="1"/>
          </p:cNvSpPr>
          <p:nvPr/>
        </p:nvSpPr>
        <p:spPr bwMode="auto">
          <a:xfrm rot="8213696">
            <a:off x="1473200" y="1516063"/>
            <a:ext cx="1485900" cy="239712"/>
          </a:xfrm>
          <a:prstGeom prst="rightArrow">
            <a:avLst>
              <a:gd name="adj1" fmla="val 50000"/>
              <a:gd name="adj2" fmla="val 154967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11289" name="AutoShape 25"/>
          <p:cNvSpPr>
            <a:spLocks noChangeArrowheads="1"/>
          </p:cNvSpPr>
          <p:nvPr/>
        </p:nvSpPr>
        <p:spPr bwMode="auto">
          <a:xfrm rot="5400000">
            <a:off x="3225800" y="2108200"/>
            <a:ext cx="2235200" cy="304800"/>
          </a:xfrm>
          <a:prstGeom prst="rightArrow">
            <a:avLst>
              <a:gd name="adj1" fmla="val 50000"/>
              <a:gd name="adj2" fmla="val 183333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290" name="AutoShape 26"/>
          <p:cNvSpPr>
            <a:spLocks noChangeArrowheads="1"/>
          </p:cNvSpPr>
          <p:nvPr/>
        </p:nvSpPr>
        <p:spPr bwMode="auto">
          <a:xfrm rot="2261034">
            <a:off x="5641975" y="1524000"/>
            <a:ext cx="1485900" cy="228600"/>
          </a:xfrm>
          <a:prstGeom prst="rightArrow">
            <a:avLst>
              <a:gd name="adj1" fmla="val 50000"/>
              <a:gd name="adj2" fmla="val 16250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ru-RU"/>
          </a:p>
        </p:txBody>
      </p:sp>
      <p:pic>
        <p:nvPicPr>
          <p:cNvPr id="11291" name="Picture 27" descr="080229_pi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8759" y="4635518"/>
            <a:ext cx="3657601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72" grpId="0" animBg="1"/>
      <p:bldP spid="11273" grpId="0" animBg="1"/>
      <p:bldP spid="11274" grpId="0" animBg="1"/>
      <p:bldP spid="11288" grpId="0" animBg="1"/>
      <p:bldP spid="11289" grpId="0" animBg="1"/>
      <p:bldP spid="112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6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743200" y="228600"/>
            <a:ext cx="6096000" cy="6858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Поминальные обряды</a:t>
            </a:r>
          </a:p>
        </p:txBody>
      </p:sp>
      <p:sp>
        <p:nvSpPr>
          <p:cNvPr id="27664" name="Rectangle 16"/>
          <p:cNvSpPr>
            <a:spLocks noChangeArrowheads="1"/>
          </p:cNvSpPr>
          <p:nvPr/>
        </p:nvSpPr>
        <p:spPr bwMode="auto">
          <a:xfrm>
            <a:off x="76200" y="786645"/>
            <a:ext cx="6400800" cy="20005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Блины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— это часть обряда поминок, так как накануне Масленицы славяне вспоминали своих умерших родственников и поклонялись душам предков. </a:t>
            </a:r>
          </a:p>
          <a:p>
            <a:pPr algn="ctr"/>
            <a:endParaRPr lang="ru-RU" sz="1400" dirty="0">
              <a:solidFill>
                <a:schemeClr val="bg1"/>
              </a:solidFill>
            </a:endParaRPr>
          </a:p>
          <a:p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0" y="2357430"/>
            <a:ext cx="7239000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Запреты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выполнение в этот период определенных хозяйственных видов работ, причем исключительно женских, таких как прядение, шитье и ткачество, особенно вечером</a:t>
            </a:r>
            <a:r>
              <a:rPr lang="ru-RU" sz="2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0" y="3857628"/>
            <a:ext cx="7681546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Масленичные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костры служили приглашением умерших предков к обильному ужину накануне поста.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43768" y="4714884"/>
            <a:ext cx="2000232" cy="155573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2141" y="801791"/>
            <a:ext cx="2871119" cy="2516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714884"/>
            <a:ext cx="3433203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6116" y="5072074"/>
            <a:ext cx="4243336" cy="1974386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  <p:bldP spid="27664" grpId="0"/>
      <p:bldP spid="27668" grpId="0"/>
      <p:bldP spid="276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4572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Брачно-семейные обряды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 descr="Рисунок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800225" y="1908159"/>
            <a:ext cx="6572250" cy="4486275"/>
          </a:xfrm>
          <a:prstGeom prst="rect">
            <a:avLst/>
          </a:prstGeom>
          <a:noFill/>
        </p:spPr>
      </p:pic>
      <p:pic>
        <p:nvPicPr>
          <p:cNvPr id="5" name="Picture 17" descr="1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447800"/>
            <a:ext cx="9906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19400" y="1143000"/>
            <a:ext cx="6324600" cy="5558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Масленица – время свадеб.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вступивших в брак наказывали: на шею холостому парню или незамужней девушке подвешивалось полено, которое символизировало недостающую "половинку". С этой "парой" наказанные должны были ходить целый день до вечера и терпеть бесконечные насмешки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Женщин, состоящих в браке первый год, запрягали  вместо лошадей в сани и заставляли с песнями и прибаутками катать подруг по селу.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Char char="v"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Молодоженам     устраивали "смотрины", например, заставляли целоваться у всех на виду: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066800"/>
            <a:ext cx="4419600" cy="5059363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Ш"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Катание с гор: считалось, что кто больше раз скатится с горы или кто дальше проедет, у того и лен будет больше, поэтому в народе говорили, что идут кататься "на долгий лен".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Ш"/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Ш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Катание на лошадях: стук копыт «будит» землю. Чем лучше «разбужена» земля, тем богаче урожай.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Ш"/>
            </a:pPr>
            <a:endPara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Ш"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Символическое прощание с зимой, сжигание чучела.</a:t>
            </a:r>
          </a:p>
        </p:txBody>
      </p:sp>
      <p:sp>
        <p:nvSpPr>
          <p:cNvPr id="33798" name="WordArt 6"/>
          <p:cNvSpPr>
            <a:spLocks noChangeArrowheads="1" noChangeShapeType="1" noTextEdit="1"/>
          </p:cNvSpPr>
          <p:nvPr/>
        </p:nvSpPr>
        <p:spPr bwMode="auto">
          <a:xfrm>
            <a:off x="533400" y="228600"/>
            <a:ext cx="8305800" cy="11430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ru-RU" sz="3600" b="1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806" name="Picture 14" descr="5c32f2199b8f3a0a5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44208" y="4276476"/>
            <a:ext cx="4038600" cy="2490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219200" y="457200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Земледельческие обряды</a:t>
            </a:r>
            <a:endParaRPr lang="ru-RU" sz="4400" b="1" dirty="0">
              <a:ln>
                <a:solidFill>
                  <a:schemeClr val="bg1"/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954" y="1315549"/>
            <a:ext cx="3590192" cy="2605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" decel="100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4-009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54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Book" pitchFamily="34" charset="0"/>
              </a:rPr>
              <a:t>Масленичная неделя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ru-RU" sz="4000" b="1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Понедельник - Встреча</a:t>
            </a: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Вторник -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Заигрыши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Среда - Лакомка</a:t>
            </a: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Четверг – Разгул, Перелом, Широкий четверг</a:t>
            </a: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Пятница – Тещины вечерки</a:t>
            </a: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Суббота –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Золовкины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посиделки</a:t>
            </a:r>
          </a:p>
          <a:p>
            <a:pPr eaLnBrk="1" hangingPunct="1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Воскресенье – Прощеный день, Прощеное воскресенье</a:t>
            </a:r>
          </a:p>
        </p:txBody>
      </p:sp>
      <p:pic>
        <p:nvPicPr>
          <p:cNvPr id="25604" name="Picture 4" descr="KV42XCA1OT5M6CA59RUYSCA5SRFRZCAYHBZVXCAOQZA6VCAC3F02NCA3BCD1JCAB7C4YMCA6GBTCHCAURAJ4SCAWFAAZPCA1CBMBLCAMFJJX1CAZ4MLQACAIQQKEDCAQ0WSC9CACZ5IXSCATLTKY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1219200"/>
            <a:ext cx="2895600" cy="2162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1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1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80"/>
                            </p:stCondLst>
                            <p:childTnLst>
                              <p:par>
                                <p:cTn id="2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40"/>
                            </p:stCondLst>
                            <p:childTnLst>
                              <p:par>
                                <p:cTn id="3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60"/>
                            </p:stCondLst>
                            <p:childTnLst>
                              <p:par>
                                <p:cTn id="4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40"/>
                            </p:stCondLst>
                            <p:childTnLst>
                              <p:par>
                                <p:cTn id="4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20"/>
                            </p:stCondLst>
                            <p:childTnLst>
                              <p:par>
                                <p:cTn id="5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</TotalTime>
  <Words>760</Words>
  <Application>Microsoft Office PowerPoint</Application>
  <PresentationFormat>Экран (4:3)</PresentationFormat>
  <Paragraphs>115</Paragraphs>
  <Slides>20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Масленичные обряды</vt:lpstr>
      <vt:lpstr>Поминальные обряды</vt:lpstr>
      <vt:lpstr>Слайд 7</vt:lpstr>
      <vt:lpstr>Слайд 8</vt:lpstr>
      <vt:lpstr> Масленичная неделя </vt:lpstr>
      <vt:lpstr>Слайд 10</vt:lpstr>
      <vt:lpstr>Слайд 11</vt:lpstr>
      <vt:lpstr>Слайд 12</vt:lpstr>
      <vt:lpstr>ЧЕТВЕРГ – РАЗГУЛ, ПЕРЕЛОМ, ШИРОКИЙ ЧЕТВЕРГ</vt:lpstr>
      <vt:lpstr>Слайд 14</vt:lpstr>
      <vt:lpstr>ЧЕТВЕРГ – РАЗГУЛ, ПЕРЕЛОМ, ШИРОКИЙ ЧЕТВЕРГ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56</cp:revision>
  <dcterms:created xsi:type="dcterms:W3CDTF">2020-01-19T09:06:21Z</dcterms:created>
  <dcterms:modified xsi:type="dcterms:W3CDTF">2020-04-14T06:35:59Z</dcterms:modified>
</cp:coreProperties>
</file>