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2" r:id="rId4"/>
    <p:sldId id="259" r:id="rId5"/>
    <p:sldId id="260" r:id="rId6"/>
    <p:sldId id="261" r:id="rId7"/>
    <p:sldId id="266" r:id="rId8"/>
    <p:sldId id="263" r:id="rId9"/>
    <p:sldId id="267" r:id="rId10"/>
    <p:sldId id="264" r:id="rId11"/>
    <p:sldId id="268" r:id="rId12"/>
    <p:sldId id="269" r:id="rId13"/>
    <p:sldId id="270"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91" autoAdjust="0"/>
    <p:restoredTop sz="94660"/>
  </p:normalViewPr>
  <p:slideViewPr>
    <p:cSldViewPr snapToGrid="0">
      <p:cViewPr>
        <p:scale>
          <a:sx n="60" d="100"/>
          <a:sy n="60" d="100"/>
        </p:scale>
        <p:origin x="372" y="2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ru-RU"/>
              <a:t>Образец заголовка</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724BA896-2011-4161-AA98-BA465F938CBF}" type="datetimeFigureOut">
              <a:rPr lang="ru-RU" smtClean="0"/>
              <a:t>19.12.2022</a:t>
            </a:fld>
            <a:endParaRPr lang="ru-RU"/>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ru-RU"/>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C158B330-172C-4D43-BB51-0DA0ED668C0C}" type="slidenum">
              <a:rPr lang="ru-RU" smtClean="0"/>
              <a:t>‹#›</a:t>
            </a:fld>
            <a:endParaRPr lang="ru-RU"/>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43916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24BA896-2011-4161-AA98-BA465F938CBF}" type="datetimeFigureOut">
              <a:rPr lang="ru-RU" smtClean="0"/>
              <a:t>19.12.2022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158B330-172C-4D43-BB51-0DA0ED668C0C}" type="slidenum">
              <a:rPr lang="ru-RU" smtClean="0"/>
              <a:t>‹#›</a:t>
            </a:fld>
            <a:endParaRPr lang="ru-RU"/>
          </a:p>
        </p:txBody>
      </p:sp>
    </p:spTree>
    <p:extLst>
      <p:ext uri="{BB962C8B-B14F-4D97-AF65-F5344CB8AC3E}">
        <p14:creationId xmlns:p14="http://schemas.microsoft.com/office/powerpoint/2010/main" val="1679337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24BA896-2011-4161-AA98-BA465F938CBF}" type="datetimeFigureOut">
              <a:rPr lang="ru-RU" smtClean="0"/>
              <a:t>19.12.2022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158B330-172C-4D43-BB51-0DA0ED668C0C}" type="slidenum">
              <a:rPr lang="ru-RU" smtClean="0"/>
              <a:t>‹#›</a:t>
            </a:fld>
            <a:endParaRPr lang="ru-RU"/>
          </a:p>
        </p:txBody>
      </p:sp>
    </p:spTree>
    <p:extLst>
      <p:ext uri="{BB962C8B-B14F-4D97-AF65-F5344CB8AC3E}">
        <p14:creationId xmlns:p14="http://schemas.microsoft.com/office/powerpoint/2010/main" val="2456506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24BA896-2011-4161-AA98-BA465F938CBF}" type="datetimeFigureOut">
              <a:rPr lang="ru-RU" smtClean="0"/>
              <a:t>19.12.2022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158B330-172C-4D43-BB51-0DA0ED668C0C}" type="slidenum">
              <a:rPr lang="ru-RU" smtClean="0"/>
              <a:t>‹#›</a:t>
            </a:fld>
            <a:endParaRPr lang="ru-RU"/>
          </a:p>
        </p:txBody>
      </p:sp>
    </p:spTree>
    <p:extLst>
      <p:ext uri="{BB962C8B-B14F-4D97-AF65-F5344CB8AC3E}">
        <p14:creationId xmlns:p14="http://schemas.microsoft.com/office/powerpoint/2010/main" val="916130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ru-RU"/>
              <a:t>Образец заголовка</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724BA896-2011-4161-AA98-BA465F938CBF}" type="datetimeFigureOut">
              <a:rPr lang="ru-RU" smtClean="0"/>
              <a:t>19.12.2022</a:t>
            </a:fld>
            <a:endParaRPr lang="ru-RU"/>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ru-RU"/>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C158B330-172C-4D43-BB51-0DA0ED668C0C}" type="slidenum">
              <a:rPr lang="ru-RU" smtClean="0"/>
              <a:t>‹#›</a:t>
            </a:fld>
            <a:endParaRPr lang="ru-RU"/>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171742720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724BA896-2011-4161-AA98-BA465F938CBF}" type="datetimeFigureOut">
              <a:rPr lang="ru-RU" smtClean="0"/>
              <a:t>19.12.2022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158B330-172C-4D43-BB51-0DA0ED668C0C}" type="slidenum">
              <a:rPr lang="ru-RU" smtClean="0"/>
              <a:t>‹#›</a:t>
            </a:fld>
            <a:endParaRPr lang="ru-RU"/>
          </a:p>
        </p:txBody>
      </p:sp>
    </p:spTree>
    <p:extLst>
      <p:ext uri="{BB962C8B-B14F-4D97-AF65-F5344CB8AC3E}">
        <p14:creationId xmlns:p14="http://schemas.microsoft.com/office/powerpoint/2010/main" val="3038307884"/>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ru-RU"/>
              <a:t>Образец заголовка</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257300" y="2909102"/>
            <a:ext cx="4800600" cy="299639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633864" y="2909102"/>
            <a:ext cx="4800600" cy="299639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724BA896-2011-4161-AA98-BA465F938CBF}" type="datetimeFigureOut">
              <a:rPr lang="ru-RU" smtClean="0"/>
              <a:t>19.12.2022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C158B330-172C-4D43-BB51-0DA0ED668C0C}" type="slidenum">
              <a:rPr lang="ru-RU" smtClean="0"/>
              <a:t>‹#›</a:t>
            </a:fld>
            <a:endParaRPr lang="ru-RU"/>
          </a:p>
        </p:txBody>
      </p:sp>
    </p:spTree>
    <p:extLst>
      <p:ext uri="{BB962C8B-B14F-4D97-AF65-F5344CB8AC3E}">
        <p14:creationId xmlns:p14="http://schemas.microsoft.com/office/powerpoint/2010/main" val="1589467157"/>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724BA896-2011-4161-AA98-BA465F938CBF}" type="datetimeFigureOut">
              <a:rPr lang="ru-RU" smtClean="0"/>
              <a:t>19.12.2022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C158B330-172C-4D43-BB51-0DA0ED668C0C}" type="slidenum">
              <a:rPr lang="ru-RU" smtClean="0"/>
              <a:t>‹#›</a:t>
            </a:fld>
            <a:endParaRPr lang="ru-RU"/>
          </a:p>
        </p:txBody>
      </p:sp>
    </p:spTree>
    <p:extLst>
      <p:ext uri="{BB962C8B-B14F-4D97-AF65-F5344CB8AC3E}">
        <p14:creationId xmlns:p14="http://schemas.microsoft.com/office/powerpoint/2010/main" val="934234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4BA896-2011-4161-AA98-BA465F938CBF}" type="datetimeFigureOut">
              <a:rPr lang="ru-RU" smtClean="0"/>
              <a:t>19.12.2022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C158B330-172C-4D43-BB51-0DA0ED668C0C}" type="slidenum">
              <a:rPr lang="ru-RU" smtClean="0"/>
              <a:t>‹#›</a:t>
            </a:fld>
            <a:endParaRPr lang="ru-RU"/>
          </a:p>
        </p:txBody>
      </p:sp>
    </p:spTree>
    <p:extLst>
      <p:ext uri="{BB962C8B-B14F-4D97-AF65-F5344CB8AC3E}">
        <p14:creationId xmlns:p14="http://schemas.microsoft.com/office/powerpoint/2010/main" val="3547397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ru-RU"/>
              <a:t>Образец заголовка</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765051" y="6375679"/>
            <a:ext cx="1233355" cy="348462"/>
          </a:xfrm>
        </p:spPr>
        <p:txBody>
          <a:bodyPr/>
          <a:lstStyle/>
          <a:p>
            <a:fld id="{724BA896-2011-4161-AA98-BA465F938CBF}" type="datetimeFigureOut">
              <a:rPr lang="ru-RU" smtClean="0"/>
              <a:t>19.12.2022</a:t>
            </a:fld>
            <a:endParaRPr lang="ru-RU"/>
          </a:p>
        </p:txBody>
      </p:sp>
      <p:sp>
        <p:nvSpPr>
          <p:cNvPr id="6" name="Footer Placeholder 5"/>
          <p:cNvSpPr>
            <a:spLocks noGrp="1"/>
          </p:cNvSpPr>
          <p:nvPr>
            <p:ph type="ftr" sz="quarter" idx="11"/>
          </p:nvPr>
        </p:nvSpPr>
        <p:spPr>
          <a:xfrm>
            <a:off x="2103620" y="6375679"/>
            <a:ext cx="3482179" cy="345796"/>
          </a:xfrm>
        </p:spPr>
        <p:txBody>
          <a:bodyPr/>
          <a:lstStyle/>
          <a:p>
            <a:endParaRPr lang="ru-RU"/>
          </a:p>
        </p:txBody>
      </p:sp>
      <p:sp>
        <p:nvSpPr>
          <p:cNvPr id="7" name="Slide Number Placeholder 6"/>
          <p:cNvSpPr>
            <a:spLocks noGrp="1"/>
          </p:cNvSpPr>
          <p:nvPr>
            <p:ph type="sldNum" sz="quarter" idx="12"/>
          </p:nvPr>
        </p:nvSpPr>
        <p:spPr>
          <a:xfrm>
            <a:off x="5691014" y="6375679"/>
            <a:ext cx="1232456" cy="345796"/>
          </a:xfrm>
        </p:spPr>
        <p:txBody>
          <a:bodyPr/>
          <a:lstStyle/>
          <a:p>
            <a:fld id="{C158B330-172C-4D43-BB51-0DA0ED668C0C}" type="slidenum">
              <a:rPr lang="ru-RU" smtClean="0"/>
              <a:t>‹#›</a:t>
            </a:fld>
            <a:endParaRPr lang="ru-RU"/>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46540286"/>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ru-RU"/>
              <a:t>Образец заголовка</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765950" y="6375679"/>
            <a:ext cx="1232456" cy="348462"/>
          </a:xfrm>
        </p:spPr>
        <p:txBody>
          <a:bodyPr/>
          <a:lstStyle/>
          <a:p>
            <a:fld id="{724BA896-2011-4161-AA98-BA465F938CBF}" type="datetimeFigureOut">
              <a:rPr lang="ru-RU" smtClean="0"/>
              <a:t>19.12.2022</a:t>
            </a:fld>
            <a:endParaRPr lang="ru-RU"/>
          </a:p>
        </p:txBody>
      </p:sp>
      <p:sp>
        <p:nvSpPr>
          <p:cNvPr id="6" name="Footer Placeholder 5"/>
          <p:cNvSpPr>
            <a:spLocks noGrp="1"/>
          </p:cNvSpPr>
          <p:nvPr>
            <p:ph type="ftr" sz="quarter" idx="11"/>
          </p:nvPr>
        </p:nvSpPr>
        <p:spPr>
          <a:xfrm>
            <a:off x="2103621" y="6375679"/>
            <a:ext cx="3482178" cy="345796"/>
          </a:xfrm>
        </p:spPr>
        <p:txBody>
          <a:bodyPr/>
          <a:lstStyle/>
          <a:p>
            <a:endParaRPr lang="ru-RU"/>
          </a:p>
        </p:txBody>
      </p:sp>
      <p:sp>
        <p:nvSpPr>
          <p:cNvPr id="7" name="Slide Number Placeholder 6"/>
          <p:cNvSpPr>
            <a:spLocks noGrp="1"/>
          </p:cNvSpPr>
          <p:nvPr>
            <p:ph type="sldNum" sz="quarter" idx="12"/>
          </p:nvPr>
        </p:nvSpPr>
        <p:spPr>
          <a:xfrm>
            <a:off x="5687568" y="6375679"/>
            <a:ext cx="1234440" cy="345796"/>
          </a:xfrm>
        </p:spPr>
        <p:txBody>
          <a:bodyPr/>
          <a:lstStyle/>
          <a:p>
            <a:fld id="{C158B330-172C-4D43-BB51-0DA0ED668C0C}" type="slidenum">
              <a:rPr lang="ru-RU" smtClean="0"/>
              <a:t>‹#›</a:t>
            </a:fld>
            <a:endParaRPr lang="ru-RU"/>
          </a:p>
        </p:txBody>
      </p:sp>
    </p:spTree>
    <p:extLst>
      <p:ext uri="{BB962C8B-B14F-4D97-AF65-F5344CB8AC3E}">
        <p14:creationId xmlns:p14="http://schemas.microsoft.com/office/powerpoint/2010/main" val="1735165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724BA896-2011-4161-AA98-BA465F938CBF}" type="datetimeFigureOut">
              <a:rPr lang="ru-RU" smtClean="0"/>
              <a:t>19.12.2022</a:t>
            </a:fld>
            <a:endParaRPr lang="ru-RU"/>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ru-RU"/>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C158B330-172C-4D43-BB51-0DA0ED668C0C}" type="slidenum">
              <a:rPr lang="ru-RU" smtClean="0"/>
              <a:t>‹#›</a:t>
            </a:fld>
            <a:endParaRPr lang="ru-RU"/>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378749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5D27F24-C598-4E8B-9A4A-3D5116B27E6C}"/>
              </a:ext>
            </a:extLst>
          </p:cNvPr>
          <p:cNvSpPr>
            <a:spLocks noGrp="1"/>
          </p:cNvSpPr>
          <p:nvPr>
            <p:ph type="ctrTitle"/>
          </p:nvPr>
        </p:nvSpPr>
        <p:spPr>
          <a:xfrm>
            <a:off x="3057871" y="2976359"/>
            <a:ext cx="6310718" cy="4394988"/>
          </a:xfrm>
        </p:spPr>
        <p:txBody>
          <a:bodyPr/>
          <a:lstStyle/>
          <a:p>
            <a:r>
              <a:rPr lang="ru-RU" sz="2800" dirty="0"/>
              <a:t> </a:t>
            </a:r>
            <a:br>
              <a:rPr lang="ru-RU" sz="2800" dirty="0"/>
            </a:br>
            <a:r>
              <a:rPr lang="ru-RU" sz="2800" dirty="0"/>
              <a:t>Конкурсная работа </a:t>
            </a:r>
            <a:br>
              <a:rPr lang="ru-RU" sz="2800" dirty="0"/>
            </a:br>
            <a:r>
              <a:rPr lang="ru-RU" sz="2800" dirty="0"/>
              <a:t> </a:t>
            </a:r>
            <a:br>
              <a:rPr lang="ru-RU" sz="2800" dirty="0"/>
            </a:br>
            <a:r>
              <a:rPr lang="ru-RU" sz="2800" b="1" dirty="0"/>
              <a:t>«МОЯ МАЛАЯ РОДИНА</a:t>
            </a:r>
            <a:br>
              <a:rPr lang="ru-RU" sz="2800" b="1" dirty="0"/>
            </a:br>
            <a:r>
              <a:rPr lang="ru-RU" sz="2800" b="1"/>
              <a:t>КРестях»</a:t>
            </a:r>
            <a:br>
              <a:rPr lang="ru-RU" sz="2800" dirty="0"/>
            </a:br>
            <a:r>
              <a:rPr lang="ru-RU" sz="2800" dirty="0"/>
              <a:t> </a:t>
            </a:r>
            <a:br>
              <a:rPr lang="ru-RU" sz="2800" dirty="0"/>
            </a:br>
            <a:r>
              <a:rPr lang="ru-RU" sz="2800" dirty="0"/>
              <a:t>Номинация «Эко-журналистика»</a:t>
            </a:r>
            <a:br>
              <a:rPr lang="ru-RU" dirty="0"/>
            </a:br>
            <a:r>
              <a:rPr lang="ru-RU" dirty="0"/>
              <a:t> </a:t>
            </a:r>
            <a:br>
              <a:rPr lang="ru-RU" dirty="0"/>
            </a:br>
            <a:r>
              <a:rPr lang="ru-RU" dirty="0"/>
              <a:t> </a:t>
            </a:r>
            <a:br>
              <a:rPr lang="ru-RU" dirty="0"/>
            </a:br>
            <a:endParaRPr lang="ru-RU" dirty="0"/>
          </a:p>
        </p:txBody>
      </p:sp>
      <p:sp>
        <p:nvSpPr>
          <p:cNvPr id="3" name="Подзаголовок 2">
            <a:extLst>
              <a:ext uri="{FF2B5EF4-FFF2-40B4-BE49-F238E27FC236}">
                <a16:creationId xmlns:a16="http://schemas.microsoft.com/office/drawing/2014/main" id="{02837F4E-B39F-4D37-8461-E4841586C3C9}"/>
              </a:ext>
            </a:extLst>
          </p:cNvPr>
          <p:cNvSpPr>
            <a:spLocks noGrp="1"/>
          </p:cNvSpPr>
          <p:nvPr>
            <p:ph type="subTitle" idx="1"/>
          </p:nvPr>
        </p:nvSpPr>
        <p:spPr>
          <a:xfrm>
            <a:off x="7571873" y="5173853"/>
            <a:ext cx="4437134" cy="1435494"/>
          </a:xfrm>
        </p:spPr>
        <p:txBody>
          <a:bodyPr>
            <a:normAutofit fontScale="85000" lnSpcReduction="20000"/>
          </a:bodyPr>
          <a:lstStyle/>
          <a:p>
            <a:r>
              <a:rPr lang="ru-RU" dirty="0"/>
              <a:t>Выполнил: </a:t>
            </a:r>
          </a:p>
          <a:p>
            <a:r>
              <a:rPr lang="ru-RU" dirty="0"/>
              <a:t>ученик 5 «К» класса </a:t>
            </a:r>
          </a:p>
          <a:p>
            <a:r>
              <a:rPr lang="ru-RU" dirty="0"/>
              <a:t>Семенов </a:t>
            </a:r>
            <a:r>
              <a:rPr lang="ru-RU" dirty="0" err="1"/>
              <a:t>Айтал-Серкан</a:t>
            </a:r>
            <a:endParaRPr lang="ru-RU" dirty="0"/>
          </a:p>
          <a:p>
            <a:r>
              <a:rPr lang="ru-RU" dirty="0"/>
              <a:t>Руководитель: Сивцева Ольга Михайловна </a:t>
            </a:r>
          </a:p>
          <a:p>
            <a:endParaRPr lang="ru-RU" dirty="0"/>
          </a:p>
        </p:txBody>
      </p:sp>
      <p:sp>
        <p:nvSpPr>
          <p:cNvPr id="4" name="Прямоугольник 3">
            <a:extLst>
              <a:ext uri="{FF2B5EF4-FFF2-40B4-BE49-F238E27FC236}">
                <a16:creationId xmlns:a16="http://schemas.microsoft.com/office/drawing/2014/main" id="{1DCA7371-480D-44A0-B042-20A948E2442B}"/>
              </a:ext>
            </a:extLst>
          </p:cNvPr>
          <p:cNvSpPr/>
          <p:nvPr/>
        </p:nvSpPr>
        <p:spPr>
          <a:xfrm>
            <a:off x="3272589" y="110282"/>
            <a:ext cx="6096000" cy="1559529"/>
          </a:xfrm>
          <a:prstGeom prst="rect">
            <a:avLst/>
          </a:prstGeom>
        </p:spPr>
        <p:txBody>
          <a:bodyPr>
            <a:spAutoFit/>
          </a:bodyPr>
          <a:lstStyle/>
          <a:p>
            <a:pPr algn="ctr">
              <a:lnSpc>
                <a:spcPct val="107000"/>
              </a:lnSpc>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Республика Саха (Якутия)</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ГО «город Якутск»</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МАОУ «Национальная политехническая общеобразовательная школа № 2»</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41075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764A618-C6D7-464C-9664-DD87C9672C72}"/>
              </a:ext>
            </a:extLst>
          </p:cNvPr>
          <p:cNvSpPr>
            <a:spLocks noGrp="1"/>
          </p:cNvSpPr>
          <p:nvPr>
            <p:ph type="title"/>
          </p:nvPr>
        </p:nvSpPr>
        <p:spPr/>
        <p:txBody>
          <a:bodyPr>
            <a:normAutofit fontScale="90000"/>
          </a:bodyPr>
          <a:lstStyle/>
          <a:p>
            <a:r>
              <a:rPr lang="ru-RU" sz="1800" dirty="0"/>
              <a:t>Летом вся семья Васильевых работает на сенокосе в местечке «</a:t>
            </a:r>
            <a:r>
              <a:rPr lang="ru-RU" sz="1800" dirty="0" err="1"/>
              <a:t>Куолай</a:t>
            </a:r>
            <a:r>
              <a:rPr lang="ru-RU" sz="1800" dirty="0"/>
              <a:t>», на родине моих дедов и прадедов. мой отец Михаил </a:t>
            </a:r>
            <a:r>
              <a:rPr lang="ru-RU" sz="1800" dirty="0" err="1"/>
              <a:t>Серканович</a:t>
            </a:r>
            <a:r>
              <a:rPr lang="ru-RU" sz="1800" dirty="0"/>
              <a:t> считает лето потерянным, если не побывает там. По возможности он берет и меня с собой, чтобы я не забывал свои корни и учился трудиться. Он всегда рассказывает, кто здесь жил, кем нам приходится, какие удивительные или забавные происходили с нашими предками в этих местах, показывает, как правильно управляться тем или иным инструментом, как себя подобающе вести и какие обряды выполнять</a:t>
            </a:r>
            <a:br>
              <a:rPr lang="ru-RU" sz="1800" dirty="0"/>
            </a:br>
            <a:endParaRPr lang="ru-RU" dirty="0"/>
          </a:p>
        </p:txBody>
      </p:sp>
      <p:pic>
        <p:nvPicPr>
          <p:cNvPr id="5" name="Рисунок 4">
            <a:extLst>
              <a:ext uri="{FF2B5EF4-FFF2-40B4-BE49-F238E27FC236}">
                <a16:creationId xmlns:a16="http://schemas.microsoft.com/office/drawing/2014/main" id="{A175C7E1-5FD0-4C87-9BEB-B20D30B83485}"/>
              </a:ext>
            </a:extLst>
          </p:cNvPr>
          <p:cNvPicPr>
            <a:picLocks noChangeAspect="1"/>
          </p:cNvPicPr>
          <p:nvPr/>
        </p:nvPicPr>
        <p:blipFill>
          <a:blip r:embed="rId2"/>
          <a:stretch>
            <a:fillRect/>
          </a:stretch>
        </p:blipFill>
        <p:spPr>
          <a:xfrm>
            <a:off x="1251678" y="2264562"/>
            <a:ext cx="3158290" cy="4211053"/>
          </a:xfrm>
          <a:prstGeom prst="rect">
            <a:avLst/>
          </a:prstGeom>
        </p:spPr>
      </p:pic>
      <p:pic>
        <p:nvPicPr>
          <p:cNvPr id="6" name="Рисунок 5">
            <a:extLst>
              <a:ext uri="{FF2B5EF4-FFF2-40B4-BE49-F238E27FC236}">
                <a16:creationId xmlns:a16="http://schemas.microsoft.com/office/drawing/2014/main" id="{3B748249-2B78-4B87-B309-FF26C1E28796}"/>
              </a:ext>
            </a:extLst>
          </p:cNvPr>
          <p:cNvPicPr>
            <a:picLocks noChangeAspect="1"/>
          </p:cNvPicPr>
          <p:nvPr/>
        </p:nvPicPr>
        <p:blipFill rotWithShape="1">
          <a:blip r:embed="rId3">
            <a:extLst>
              <a:ext uri="{28A0092B-C50C-407E-A947-70E740481C1C}">
                <a14:useLocalDpi xmlns:a14="http://schemas.microsoft.com/office/drawing/2010/main" val="0"/>
              </a:ext>
            </a:extLst>
          </a:blip>
          <a:srcRect l="27911" t="26505" r="25937" b="26851"/>
          <a:stretch/>
        </p:blipFill>
        <p:spPr>
          <a:xfrm>
            <a:off x="4620824" y="2868714"/>
            <a:ext cx="4315327" cy="2452068"/>
          </a:xfrm>
          <a:prstGeom prst="rect">
            <a:avLst/>
          </a:prstGeom>
        </p:spPr>
      </p:pic>
      <p:pic>
        <p:nvPicPr>
          <p:cNvPr id="7" name="Рисунок 6">
            <a:extLst>
              <a:ext uri="{FF2B5EF4-FFF2-40B4-BE49-F238E27FC236}">
                <a16:creationId xmlns:a16="http://schemas.microsoft.com/office/drawing/2014/main" id="{4DDC4E35-B593-42E2-9C8A-E7DBA44D4A0A}"/>
              </a:ext>
            </a:extLst>
          </p:cNvPr>
          <p:cNvPicPr>
            <a:picLocks noChangeAspect="1"/>
          </p:cNvPicPr>
          <p:nvPr/>
        </p:nvPicPr>
        <p:blipFill>
          <a:blip r:embed="rId4"/>
          <a:stretch>
            <a:fillRect/>
          </a:stretch>
        </p:blipFill>
        <p:spPr>
          <a:xfrm>
            <a:off x="9147007" y="2264562"/>
            <a:ext cx="2713121" cy="3617495"/>
          </a:xfrm>
          <a:prstGeom prst="rect">
            <a:avLst/>
          </a:prstGeom>
        </p:spPr>
      </p:pic>
    </p:spTree>
    <p:extLst>
      <p:ext uri="{BB962C8B-B14F-4D97-AF65-F5344CB8AC3E}">
        <p14:creationId xmlns:p14="http://schemas.microsoft.com/office/powerpoint/2010/main" val="4117565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5C5DB98F-65FF-4CA5-8D3F-6004FB198E6C}"/>
              </a:ext>
            </a:extLst>
          </p:cNvPr>
          <p:cNvPicPr>
            <a:picLocks noGrp="1" noChangeAspect="1"/>
          </p:cNvPicPr>
          <p:nvPr>
            <p:ph idx="1"/>
          </p:nvPr>
        </p:nvPicPr>
        <p:blipFill>
          <a:blip r:embed="rId2"/>
          <a:stretch>
            <a:fillRect/>
          </a:stretch>
        </p:blipFill>
        <p:spPr>
          <a:xfrm>
            <a:off x="1006839" y="1596188"/>
            <a:ext cx="4110593" cy="5145779"/>
          </a:xfrm>
          <a:prstGeom prst="rect">
            <a:avLst/>
          </a:prstGeom>
        </p:spPr>
      </p:pic>
      <p:sp>
        <p:nvSpPr>
          <p:cNvPr id="7" name="Заголовок 1">
            <a:extLst>
              <a:ext uri="{FF2B5EF4-FFF2-40B4-BE49-F238E27FC236}">
                <a16:creationId xmlns:a16="http://schemas.microsoft.com/office/drawing/2014/main" id="{3B9C5EB5-052D-4CA4-B57C-B39850A2BB73}"/>
              </a:ext>
            </a:extLst>
          </p:cNvPr>
          <p:cNvSpPr txBox="1">
            <a:spLocks/>
          </p:cNvSpPr>
          <p:nvPr/>
        </p:nvSpPr>
        <p:spPr>
          <a:xfrm>
            <a:off x="1006839" y="266621"/>
            <a:ext cx="10178322" cy="1826874"/>
          </a:xfrm>
          <a:prstGeom prst="rect">
            <a:avLst/>
          </a:prstGeom>
        </p:spPr>
        <p:txBody>
          <a:bodyPr vert="horz" lIns="91440" tIns="45720" rIns="91440" bIns="45720" rtlCol="0" anchor="t">
            <a:normAutofit fontScale="60000" lnSpcReduction="20000"/>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ru-RU" sz="2700" dirty="0"/>
              <a:t>Летом вся семья Васильевых работает на сенокосе в местечке «</a:t>
            </a:r>
            <a:r>
              <a:rPr lang="ru-RU" sz="2700" dirty="0" err="1"/>
              <a:t>Куолай</a:t>
            </a:r>
            <a:r>
              <a:rPr lang="ru-RU" sz="2700" dirty="0"/>
              <a:t>», на родине моих дедов и прадедов. мой отец Михаил </a:t>
            </a:r>
            <a:r>
              <a:rPr lang="ru-RU" sz="2700" dirty="0" err="1"/>
              <a:t>Серканович</a:t>
            </a:r>
            <a:r>
              <a:rPr lang="ru-RU" sz="2700" dirty="0"/>
              <a:t> считает лето потерянным, если не побывает там. По возможности он берет и меня с собой, чтобы я не забывал свои корни и учился трудиться. Он всегда рассказывает, кто здесь жил, кем нам приходится, какие удивительные или забавные происходили с нашими предками в этих местах, показывает, как правильно управляться тем или иным инструментом, как себя подобающе вести и какие обряды выполнять</a:t>
            </a:r>
            <a:br>
              <a:rPr lang="ru-RU" sz="1800" dirty="0"/>
            </a:br>
            <a:endParaRPr lang="ru-RU" dirty="0"/>
          </a:p>
        </p:txBody>
      </p:sp>
      <p:pic>
        <p:nvPicPr>
          <p:cNvPr id="8" name="Рисунок 7">
            <a:extLst>
              <a:ext uri="{FF2B5EF4-FFF2-40B4-BE49-F238E27FC236}">
                <a16:creationId xmlns:a16="http://schemas.microsoft.com/office/drawing/2014/main" id="{899DE188-3589-4EAA-991F-02FC0FACA92E}"/>
              </a:ext>
            </a:extLst>
          </p:cNvPr>
          <p:cNvPicPr>
            <a:picLocks noChangeAspect="1"/>
          </p:cNvPicPr>
          <p:nvPr/>
        </p:nvPicPr>
        <p:blipFill>
          <a:blip r:embed="rId3"/>
          <a:stretch>
            <a:fillRect/>
          </a:stretch>
        </p:blipFill>
        <p:spPr>
          <a:xfrm>
            <a:off x="5614737" y="1596188"/>
            <a:ext cx="3197728" cy="2398296"/>
          </a:xfrm>
          <a:prstGeom prst="rect">
            <a:avLst/>
          </a:prstGeom>
        </p:spPr>
      </p:pic>
      <p:pic>
        <p:nvPicPr>
          <p:cNvPr id="9" name="Рисунок 8">
            <a:extLst>
              <a:ext uri="{FF2B5EF4-FFF2-40B4-BE49-F238E27FC236}">
                <a16:creationId xmlns:a16="http://schemas.microsoft.com/office/drawing/2014/main" id="{52156B22-4D9C-4F2C-9D39-43D1D438CBF2}"/>
              </a:ext>
            </a:extLst>
          </p:cNvPr>
          <p:cNvPicPr>
            <a:picLocks noChangeAspect="1"/>
          </p:cNvPicPr>
          <p:nvPr/>
        </p:nvPicPr>
        <p:blipFill>
          <a:blip r:embed="rId4"/>
          <a:stretch>
            <a:fillRect/>
          </a:stretch>
        </p:blipFill>
        <p:spPr>
          <a:xfrm>
            <a:off x="5614737" y="4193082"/>
            <a:ext cx="3197729" cy="2398297"/>
          </a:xfrm>
          <a:prstGeom prst="rect">
            <a:avLst/>
          </a:prstGeom>
        </p:spPr>
      </p:pic>
    </p:spTree>
    <p:extLst>
      <p:ext uri="{BB962C8B-B14F-4D97-AF65-F5344CB8AC3E}">
        <p14:creationId xmlns:p14="http://schemas.microsoft.com/office/powerpoint/2010/main" val="3111134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E390F557-358E-46D9-A635-080F4DFC9D46}"/>
              </a:ext>
            </a:extLst>
          </p:cNvPr>
          <p:cNvSpPr>
            <a:spLocks noGrp="1"/>
          </p:cNvSpPr>
          <p:nvPr>
            <p:ph idx="1"/>
          </p:nvPr>
        </p:nvSpPr>
        <p:spPr>
          <a:xfrm>
            <a:off x="1006839" y="0"/>
            <a:ext cx="11008698" cy="3593591"/>
          </a:xfrm>
        </p:spPr>
        <p:txBody>
          <a:bodyPr/>
          <a:lstStyle/>
          <a:p>
            <a:r>
              <a:rPr lang="ru-RU" dirty="0"/>
              <a:t>Он всегда рассказывает, кто здесь жил, кем нам приходится, какие удивительные или забавные происходили с нашими предками в этих местах, показывает, как правильно управляться тем или иным инструментом, как себя подобающе вести и какие обряды выполнять… Там я встречаюсь со своими двоюродными братьями и сестрами. Особенно всегда рад вместе проводить время с Павликом, внуком тети Марианны и дяди Юрия. С ним мы учились в одной школе в младших классах, и он один из самых близких моих друзей.</a:t>
            </a:r>
          </a:p>
          <a:p>
            <a:endParaRPr lang="ru-RU" dirty="0"/>
          </a:p>
        </p:txBody>
      </p:sp>
      <p:pic>
        <p:nvPicPr>
          <p:cNvPr id="5" name="Рисунок 4">
            <a:extLst>
              <a:ext uri="{FF2B5EF4-FFF2-40B4-BE49-F238E27FC236}">
                <a16:creationId xmlns:a16="http://schemas.microsoft.com/office/drawing/2014/main" id="{7ECCA245-E7BF-4D2C-8C1D-7677009377B8}"/>
              </a:ext>
            </a:extLst>
          </p:cNvPr>
          <p:cNvPicPr>
            <a:picLocks noChangeAspect="1"/>
          </p:cNvPicPr>
          <p:nvPr/>
        </p:nvPicPr>
        <p:blipFill>
          <a:blip r:embed="rId2"/>
          <a:stretch>
            <a:fillRect/>
          </a:stretch>
        </p:blipFill>
        <p:spPr>
          <a:xfrm>
            <a:off x="1122946" y="2193756"/>
            <a:ext cx="3293645" cy="4391527"/>
          </a:xfrm>
          <a:prstGeom prst="rect">
            <a:avLst/>
          </a:prstGeom>
        </p:spPr>
      </p:pic>
      <p:pic>
        <p:nvPicPr>
          <p:cNvPr id="7" name="Рисунок 6">
            <a:extLst>
              <a:ext uri="{FF2B5EF4-FFF2-40B4-BE49-F238E27FC236}">
                <a16:creationId xmlns:a16="http://schemas.microsoft.com/office/drawing/2014/main" id="{0CA5AAEB-4795-45E5-BCDE-343190CC25EC}"/>
              </a:ext>
            </a:extLst>
          </p:cNvPr>
          <p:cNvPicPr>
            <a:picLocks noChangeAspect="1"/>
          </p:cNvPicPr>
          <p:nvPr/>
        </p:nvPicPr>
        <p:blipFill>
          <a:blip r:embed="rId3"/>
          <a:stretch>
            <a:fillRect/>
          </a:stretch>
        </p:blipFill>
        <p:spPr>
          <a:xfrm>
            <a:off x="4967704" y="2193756"/>
            <a:ext cx="5860717" cy="4395538"/>
          </a:xfrm>
          <a:prstGeom prst="rect">
            <a:avLst/>
          </a:prstGeom>
        </p:spPr>
      </p:pic>
    </p:spTree>
    <p:extLst>
      <p:ext uri="{BB962C8B-B14F-4D97-AF65-F5344CB8AC3E}">
        <p14:creationId xmlns:p14="http://schemas.microsoft.com/office/powerpoint/2010/main" val="1917305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2ED5B8-EAEB-4193-B7FC-B625D5A39EAC}"/>
              </a:ext>
            </a:extLst>
          </p:cNvPr>
          <p:cNvSpPr>
            <a:spLocks noGrp="1"/>
          </p:cNvSpPr>
          <p:nvPr>
            <p:ph type="title"/>
          </p:nvPr>
        </p:nvSpPr>
        <p:spPr/>
        <p:txBody>
          <a:bodyPr>
            <a:normAutofit fontScale="90000"/>
          </a:bodyPr>
          <a:lstStyle/>
          <a:p>
            <a:pPr algn="ctr"/>
            <a:r>
              <a:rPr lang="ru-RU" dirty="0"/>
              <a:t>ВЫВОД. </a:t>
            </a:r>
            <a:br>
              <a:rPr lang="ru-RU" dirty="0"/>
            </a:br>
            <a:r>
              <a:rPr lang="ru-RU" dirty="0"/>
              <a:t>ТВОРИТЬ НОВОЕ НА ОСНОВЕ ТРАДИЦИЙ</a:t>
            </a:r>
            <a:br>
              <a:rPr lang="ru-RU" dirty="0"/>
            </a:br>
            <a:endParaRPr lang="ru-RU" dirty="0"/>
          </a:p>
        </p:txBody>
      </p:sp>
      <p:sp>
        <p:nvSpPr>
          <p:cNvPr id="3" name="Объект 2">
            <a:extLst>
              <a:ext uri="{FF2B5EF4-FFF2-40B4-BE49-F238E27FC236}">
                <a16:creationId xmlns:a16="http://schemas.microsoft.com/office/drawing/2014/main" id="{8D0CF8F2-55A2-4DEA-B375-962D4FDFF91C}"/>
              </a:ext>
            </a:extLst>
          </p:cNvPr>
          <p:cNvSpPr>
            <a:spLocks noGrp="1"/>
          </p:cNvSpPr>
          <p:nvPr>
            <p:ph idx="1"/>
          </p:nvPr>
        </p:nvSpPr>
        <p:spPr>
          <a:xfrm>
            <a:off x="1006839" y="2077453"/>
            <a:ext cx="10992656" cy="5013158"/>
          </a:xfrm>
        </p:spPr>
        <p:txBody>
          <a:bodyPr>
            <a:normAutofit/>
          </a:bodyPr>
          <a:lstStyle/>
          <a:p>
            <a:r>
              <a:rPr lang="ru-RU" sz="2800" dirty="0"/>
              <a:t>Я считаю, что каждый человек не должен забывать, откуда он родом, кто его предки, обязан знать, как они жили, чем занимались. И для этого роль таких людей, как Марианна </a:t>
            </a:r>
            <a:r>
              <a:rPr lang="ru-RU" sz="2800" dirty="0" err="1"/>
              <a:t>Серкановна</a:t>
            </a:r>
            <a:r>
              <a:rPr lang="ru-RU" sz="2800" dirty="0"/>
              <a:t> и Юрий Егорович Васильевы огромна. Их образ жизни, их бережное отношение к памяти предков, к родной природе, к своей малой Родине, их способность творить новое на основе традиций народа учат нас быть настоящими людьми, знающими и любящими свою историю, бережно относящимися ко всему, что нас окружает.</a:t>
            </a:r>
          </a:p>
        </p:txBody>
      </p:sp>
    </p:spTree>
    <p:extLst>
      <p:ext uri="{BB962C8B-B14F-4D97-AF65-F5344CB8AC3E}">
        <p14:creationId xmlns:p14="http://schemas.microsoft.com/office/powerpoint/2010/main" val="1698782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66FA06A-1BB0-4B3B-9E06-74C6C5A54F04}"/>
              </a:ext>
            </a:extLst>
          </p:cNvPr>
          <p:cNvSpPr>
            <a:spLocks noGrp="1"/>
          </p:cNvSpPr>
          <p:nvPr>
            <p:ph type="title"/>
          </p:nvPr>
        </p:nvSpPr>
        <p:spPr/>
        <p:txBody>
          <a:bodyPr/>
          <a:lstStyle/>
          <a:p>
            <a:r>
              <a:rPr lang="ru-RU" dirty="0"/>
              <a:t>Моя малая Родина – это село Крестях </a:t>
            </a:r>
            <a:r>
              <a:rPr lang="ru-RU" dirty="0" err="1"/>
              <a:t>Сунтарского</a:t>
            </a:r>
            <a:r>
              <a:rPr lang="ru-RU" dirty="0"/>
              <a:t> улуса. </a:t>
            </a:r>
          </a:p>
        </p:txBody>
      </p:sp>
      <p:sp>
        <p:nvSpPr>
          <p:cNvPr id="3" name="Объект 2">
            <a:extLst>
              <a:ext uri="{FF2B5EF4-FFF2-40B4-BE49-F238E27FC236}">
                <a16:creationId xmlns:a16="http://schemas.microsoft.com/office/drawing/2014/main" id="{632C8B36-E517-47B7-89A0-1E1CC92C0257}"/>
              </a:ext>
            </a:extLst>
          </p:cNvPr>
          <p:cNvSpPr>
            <a:spLocks noGrp="1"/>
          </p:cNvSpPr>
          <p:nvPr>
            <p:ph idx="1"/>
          </p:nvPr>
        </p:nvSpPr>
        <p:spPr>
          <a:xfrm>
            <a:off x="1251678" y="2286001"/>
            <a:ext cx="3137442" cy="3593591"/>
          </a:xfrm>
        </p:spPr>
        <p:txBody>
          <a:bodyPr/>
          <a:lstStyle/>
          <a:p>
            <a:r>
              <a:rPr lang="ru-RU" sz="3200" dirty="0"/>
              <a:t>Там родился мой отец, там несколько столетий жили наши предки.</a:t>
            </a:r>
          </a:p>
          <a:p>
            <a:endParaRPr lang="ru-RU" dirty="0"/>
          </a:p>
        </p:txBody>
      </p:sp>
      <p:pic>
        <p:nvPicPr>
          <p:cNvPr id="4" name="Рисунок 3">
            <a:extLst>
              <a:ext uri="{FF2B5EF4-FFF2-40B4-BE49-F238E27FC236}">
                <a16:creationId xmlns:a16="http://schemas.microsoft.com/office/drawing/2014/main" id="{7D80B4A4-6506-4D5F-8D8C-E993ABFDB5B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89119" y="1899135"/>
            <a:ext cx="6822831" cy="4318785"/>
          </a:xfrm>
          <a:prstGeom prst="rect">
            <a:avLst/>
          </a:prstGeom>
          <a:noFill/>
        </p:spPr>
      </p:pic>
    </p:spTree>
    <p:extLst>
      <p:ext uri="{BB962C8B-B14F-4D97-AF65-F5344CB8AC3E}">
        <p14:creationId xmlns:p14="http://schemas.microsoft.com/office/powerpoint/2010/main" val="1464517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8555EC-D4CF-47DF-A40C-D8B642D5AE94}"/>
              </a:ext>
            </a:extLst>
          </p:cNvPr>
          <p:cNvSpPr>
            <a:spLocks noGrp="1"/>
          </p:cNvSpPr>
          <p:nvPr>
            <p:ph type="title"/>
          </p:nvPr>
        </p:nvSpPr>
        <p:spPr>
          <a:xfrm>
            <a:off x="1251678" y="382385"/>
            <a:ext cx="10178322" cy="949110"/>
          </a:xfrm>
        </p:spPr>
        <p:txBody>
          <a:bodyPr>
            <a:normAutofit fontScale="90000"/>
          </a:bodyPr>
          <a:lstStyle/>
          <a:p>
            <a:pPr algn="ctr"/>
            <a:r>
              <a:rPr lang="ru-RU" dirty="0">
                <a:latin typeface="Times New Roman" panose="02020603050405020304" pitchFamily="18" charset="0"/>
                <a:ea typeface="Times New Roman" panose="02020603050405020304" pitchFamily="18" charset="0"/>
              </a:rPr>
              <a:t>МОИ КОРНИ</a:t>
            </a:r>
            <a:br>
              <a:rPr lang="ru-RU" sz="4800" dirty="0">
                <a:latin typeface="Times New Roman" panose="02020603050405020304" pitchFamily="18" charset="0"/>
                <a:ea typeface="Times New Roman" panose="02020603050405020304" pitchFamily="18" charset="0"/>
              </a:rPr>
            </a:br>
            <a:endParaRPr lang="ru-RU" dirty="0"/>
          </a:p>
        </p:txBody>
      </p:sp>
      <p:sp>
        <p:nvSpPr>
          <p:cNvPr id="4" name="Объект 2">
            <a:extLst>
              <a:ext uri="{FF2B5EF4-FFF2-40B4-BE49-F238E27FC236}">
                <a16:creationId xmlns:a16="http://schemas.microsoft.com/office/drawing/2014/main" id="{035171FC-E458-450F-9055-87E1AA9CBEED}"/>
              </a:ext>
            </a:extLst>
          </p:cNvPr>
          <p:cNvSpPr>
            <a:spLocks noGrp="1"/>
          </p:cNvSpPr>
          <p:nvPr>
            <p:ph idx="1"/>
          </p:nvPr>
        </p:nvSpPr>
        <p:spPr>
          <a:xfrm>
            <a:off x="1250950" y="1331495"/>
            <a:ext cx="10179050" cy="4548605"/>
          </a:xfrm>
        </p:spPr>
        <p:txBody>
          <a:bodyPr>
            <a:normAutofit/>
          </a:bodyPr>
          <a:lstStyle/>
          <a:p>
            <a:r>
              <a:rPr lang="ru-RU" sz="2800" dirty="0"/>
              <a:t>В начале 90-х годов прошлого века, Семеновы создали крестьянское хозяйство. В то время дед наконец-то сумел вернуть в собственность свои родные места, где жили его отец, дед, </a:t>
            </a:r>
            <a:r>
              <a:rPr lang="ru-RU" sz="2800" dirty="0" err="1"/>
              <a:t>пра</a:t>
            </a:r>
            <a:r>
              <a:rPr lang="ru-RU" sz="2800" dirty="0"/>
              <a:t>- и прапрадеды. Это место называется «</a:t>
            </a:r>
            <a:r>
              <a:rPr lang="ru-RU" sz="2800" dirty="0" err="1"/>
              <a:t>Куолай</a:t>
            </a:r>
            <a:r>
              <a:rPr lang="ru-RU" sz="2800" dirty="0"/>
              <a:t>». Вернее, это западная часть огромной территории, находящейся между </a:t>
            </a:r>
            <a:r>
              <a:rPr lang="ru-RU" sz="2800" dirty="0" err="1"/>
              <a:t>Крестяхским</a:t>
            </a:r>
            <a:r>
              <a:rPr lang="ru-RU" sz="2800" dirty="0"/>
              <a:t> и </a:t>
            </a:r>
            <a:r>
              <a:rPr lang="ru-RU" sz="2800" dirty="0" err="1"/>
              <a:t>Жарханским</a:t>
            </a:r>
            <a:r>
              <a:rPr lang="ru-RU" sz="2800" dirty="0"/>
              <a:t> наслегами. </a:t>
            </a:r>
            <a:r>
              <a:rPr lang="sah-RU" sz="2800" dirty="0"/>
              <a:t>Наша территория, в свою очередь, включает в себя несколько отдельных мест, сенокосных угодий: </a:t>
            </a:r>
            <a:r>
              <a:rPr lang="ru-RU" sz="2800" dirty="0"/>
              <a:t>«</a:t>
            </a:r>
            <a:r>
              <a:rPr lang="sah-RU" sz="2800" dirty="0"/>
              <a:t>Чөппөс</a:t>
            </a:r>
            <a:r>
              <a:rPr lang="ru-RU" sz="2800" dirty="0"/>
              <a:t>» «</a:t>
            </a:r>
            <a:r>
              <a:rPr lang="ru-RU" sz="2800" dirty="0" err="1"/>
              <a:t>Оппуос</a:t>
            </a:r>
            <a:r>
              <a:rPr lang="ru-RU" sz="2800" dirty="0"/>
              <a:t>», «О</a:t>
            </a:r>
            <a:r>
              <a:rPr lang="sah-RU" sz="2800" dirty="0"/>
              <a:t>ҕо уҥуохтаах</a:t>
            </a:r>
            <a:r>
              <a:rPr lang="ru-RU" sz="2800" dirty="0"/>
              <a:t>»</a:t>
            </a:r>
            <a:r>
              <a:rPr lang="sah-RU" sz="2800" dirty="0"/>
              <a:t>. Одно из них – </a:t>
            </a:r>
            <a:r>
              <a:rPr lang="ru-RU" sz="2800" dirty="0"/>
              <a:t>«</a:t>
            </a:r>
            <a:r>
              <a:rPr lang="sah-RU" sz="2800" dirty="0"/>
              <a:t>Саппыкы өтөҕө</a:t>
            </a:r>
            <a:r>
              <a:rPr lang="ru-RU" sz="2800" dirty="0"/>
              <a:t>». </a:t>
            </a:r>
          </a:p>
          <a:p>
            <a:endParaRPr lang="ru-RU" dirty="0"/>
          </a:p>
        </p:txBody>
      </p:sp>
    </p:spTree>
    <p:extLst>
      <p:ext uri="{BB962C8B-B14F-4D97-AF65-F5344CB8AC3E}">
        <p14:creationId xmlns:p14="http://schemas.microsoft.com/office/powerpoint/2010/main" val="3091369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C2C18266-A2FC-431C-B89F-6DEA1ED0659D}"/>
              </a:ext>
            </a:extLst>
          </p:cNvPr>
          <p:cNvSpPr>
            <a:spLocks noGrp="1"/>
          </p:cNvSpPr>
          <p:nvPr>
            <p:ph idx="1"/>
          </p:nvPr>
        </p:nvSpPr>
        <p:spPr>
          <a:xfrm>
            <a:off x="1270607" y="4297680"/>
            <a:ext cx="9650784" cy="2560320"/>
          </a:xfrm>
        </p:spPr>
        <p:txBody>
          <a:bodyPr>
            <a:normAutofit/>
          </a:bodyPr>
          <a:lstStyle/>
          <a:p>
            <a:r>
              <a:rPr lang="ru-RU" sz="1800" dirty="0"/>
              <a:t>Давным-давно здесь поселился уроженец с. </a:t>
            </a:r>
            <a:r>
              <a:rPr lang="ru-RU" sz="1800" dirty="0" err="1"/>
              <a:t>Качуг</a:t>
            </a:r>
            <a:r>
              <a:rPr lang="ru-RU" sz="1800" dirty="0"/>
              <a:t> Иркутской области Алексей Захаров-</a:t>
            </a:r>
            <a:r>
              <a:rPr lang="sah-RU" sz="1800" dirty="0"/>
              <a:t>Дөрө Өлөксөй</a:t>
            </a:r>
            <a:r>
              <a:rPr lang="ru-RU" sz="1800" dirty="0"/>
              <a:t>. Он был единственным, у кого в то время имелись сапоги (местные жители носили, как известно, торбаза). Вот почему это место называется именно так. Родословная нашего рода начинается от этого Алексея Захарова. Его потомков можно найти во всех уголках Якутии. В самом селе Крестях имеется четыре фамилии, династии, происходящих от </a:t>
            </a:r>
            <a:r>
              <a:rPr lang="sah-RU" sz="1800" dirty="0"/>
              <a:t>Дөрө Өлөксөй</a:t>
            </a:r>
            <a:r>
              <a:rPr lang="ru-RU" sz="1800" dirty="0"/>
              <a:t>. И сейчас мой отец знает свою родословную по отцовской линии до седьмого колена, а я нахожусь на восьмой ступеньке в данной родословной. Согласитесь, не каждый может этим похвастаться.</a:t>
            </a:r>
          </a:p>
          <a:p>
            <a:endParaRPr lang="ru-RU" dirty="0"/>
          </a:p>
        </p:txBody>
      </p:sp>
      <p:pic>
        <p:nvPicPr>
          <p:cNvPr id="5" name="Рисунок 4">
            <a:extLst>
              <a:ext uri="{FF2B5EF4-FFF2-40B4-BE49-F238E27FC236}">
                <a16:creationId xmlns:a16="http://schemas.microsoft.com/office/drawing/2014/main" id="{784A4E4F-5608-463D-ACA0-C16ECAAF0F9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9168" y="165587"/>
            <a:ext cx="8853663" cy="4132093"/>
          </a:xfrm>
          <a:prstGeom prst="rect">
            <a:avLst/>
          </a:prstGeom>
          <a:noFill/>
          <a:ln>
            <a:noFill/>
          </a:ln>
        </p:spPr>
      </p:pic>
    </p:spTree>
    <p:extLst>
      <p:ext uri="{BB962C8B-B14F-4D97-AF65-F5344CB8AC3E}">
        <p14:creationId xmlns:p14="http://schemas.microsoft.com/office/powerpoint/2010/main" val="3221377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263D7E1-420D-4EEF-85C0-E26D722785AD}"/>
              </a:ext>
            </a:extLst>
          </p:cNvPr>
          <p:cNvSpPr>
            <a:spLocks noGrp="1"/>
          </p:cNvSpPr>
          <p:nvPr>
            <p:ph type="title"/>
          </p:nvPr>
        </p:nvSpPr>
        <p:spPr/>
        <p:txBody>
          <a:bodyPr>
            <a:normAutofit fontScale="90000"/>
          </a:bodyPr>
          <a:lstStyle/>
          <a:p>
            <a:pPr algn="ctr"/>
            <a:r>
              <a:rPr lang="ru-RU" dirty="0"/>
              <a:t>УНИКАЛЬНОЕ ХОЗЯЙСТВО ВАСИЛЬЕВЫХ</a:t>
            </a:r>
            <a:br>
              <a:rPr lang="ru-RU" dirty="0"/>
            </a:br>
            <a:endParaRPr lang="ru-RU" dirty="0"/>
          </a:p>
        </p:txBody>
      </p:sp>
      <p:sp>
        <p:nvSpPr>
          <p:cNvPr id="3" name="Объект 2">
            <a:extLst>
              <a:ext uri="{FF2B5EF4-FFF2-40B4-BE49-F238E27FC236}">
                <a16:creationId xmlns:a16="http://schemas.microsoft.com/office/drawing/2014/main" id="{B2E61695-F5F9-4848-9797-1D58ACDDE920}"/>
              </a:ext>
            </a:extLst>
          </p:cNvPr>
          <p:cNvSpPr>
            <a:spLocks noGrp="1"/>
          </p:cNvSpPr>
          <p:nvPr>
            <p:ph idx="1"/>
          </p:nvPr>
        </p:nvSpPr>
        <p:spPr>
          <a:xfrm>
            <a:off x="978962" y="1632204"/>
            <a:ext cx="4411185" cy="5225796"/>
          </a:xfrm>
        </p:spPr>
        <p:txBody>
          <a:bodyPr>
            <a:normAutofit/>
          </a:bodyPr>
          <a:lstStyle/>
          <a:p>
            <a:r>
              <a:rPr lang="ru-RU" dirty="0"/>
              <a:t>Я каждое лето стараюсь посетить село Крестях. Подсобное хозяйство семьи Васильевых известно далеко за пределами </a:t>
            </a:r>
            <a:r>
              <a:rPr lang="ru-RU" dirty="0" err="1"/>
              <a:t>Сунтарского</a:t>
            </a:r>
            <a:r>
              <a:rPr lang="ru-RU" dirty="0"/>
              <a:t> улуса. Их с уверенностью можно назвать настоящими патриотами, которые умеют брать от природы необходимое для жизни и в то же время по-настоящему бережно относятся к окружающему миру, боготворят природу, животный и растительный мир.</a:t>
            </a:r>
          </a:p>
          <a:p>
            <a:endParaRPr lang="ru-RU" dirty="0"/>
          </a:p>
        </p:txBody>
      </p:sp>
      <p:pic>
        <p:nvPicPr>
          <p:cNvPr id="5" name="Рисунок 4">
            <a:extLst>
              <a:ext uri="{FF2B5EF4-FFF2-40B4-BE49-F238E27FC236}">
                <a16:creationId xmlns:a16="http://schemas.microsoft.com/office/drawing/2014/main" id="{E990B392-5969-43A4-800D-D00D2208A12C}"/>
              </a:ext>
            </a:extLst>
          </p:cNvPr>
          <p:cNvPicPr>
            <a:picLocks noChangeAspect="1"/>
          </p:cNvPicPr>
          <p:nvPr/>
        </p:nvPicPr>
        <p:blipFill>
          <a:blip r:embed="rId2"/>
          <a:stretch>
            <a:fillRect/>
          </a:stretch>
        </p:blipFill>
        <p:spPr>
          <a:xfrm>
            <a:off x="5662863" y="1903616"/>
            <a:ext cx="6095999" cy="4571999"/>
          </a:xfrm>
          <a:prstGeom prst="rect">
            <a:avLst/>
          </a:prstGeom>
        </p:spPr>
      </p:pic>
    </p:spTree>
    <p:extLst>
      <p:ext uri="{BB962C8B-B14F-4D97-AF65-F5344CB8AC3E}">
        <p14:creationId xmlns:p14="http://schemas.microsoft.com/office/powerpoint/2010/main" val="652236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B6A2FF0-0D1C-434D-AE70-629D97510DD3}"/>
              </a:ext>
            </a:extLst>
          </p:cNvPr>
          <p:cNvSpPr>
            <a:spLocks noGrp="1"/>
          </p:cNvSpPr>
          <p:nvPr>
            <p:ph type="title"/>
          </p:nvPr>
        </p:nvSpPr>
        <p:spPr/>
        <p:txBody>
          <a:bodyPr>
            <a:noAutofit/>
          </a:bodyPr>
          <a:lstStyle/>
          <a:p>
            <a:r>
              <a:rPr lang="ru-RU" sz="2400" dirty="0"/>
              <a:t>Марианна </a:t>
            </a:r>
            <a:r>
              <a:rPr lang="ru-RU" sz="2400" dirty="0" err="1"/>
              <a:t>Серкановна</a:t>
            </a:r>
            <a:r>
              <a:rPr lang="ru-RU" sz="2400" dirty="0"/>
              <a:t> и ее муж Юрий Егорович известны своими экспериментаторскими способностями</a:t>
            </a:r>
          </a:p>
        </p:txBody>
      </p:sp>
      <p:sp>
        <p:nvSpPr>
          <p:cNvPr id="3" name="Объект 2">
            <a:extLst>
              <a:ext uri="{FF2B5EF4-FFF2-40B4-BE49-F238E27FC236}">
                <a16:creationId xmlns:a16="http://schemas.microsoft.com/office/drawing/2014/main" id="{D8F689F0-BC21-4F2D-964C-EAEAB095DDC9}"/>
              </a:ext>
            </a:extLst>
          </p:cNvPr>
          <p:cNvSpPr>
            <a:spLocks noGrp="1"/>
          </p:cNvSpPr>
          <p:nvPr>
            <p:ph idx="1"/>
          </p:nvPr>
        </p:nvSpPr>
        <p:spPr>
          <a:xfrm>
            <a:off x="1010653" y="1203158"/>
            <a:ext cx="5261810" cy="5272457"/>
          </a:xfrm>
        </p:spPr>
        <p:txBody>
          <a:bodyPr>
            <a:normAutofit/>
          </a:bodyPr>
          <a:lstStyle/>
          <a:p>
            <a:r>
              <a:rPr lang="ru-RU" dirty="0"/>
              <a:t>Кроме якутских </a:t>
            </a:r>
            <a:r>
              <a:rPr lang="ru-RU" dirty="0" err="1"/>
              <a:t>коров</a:t>
            </a:r>
            <a:r>
              <a:rPr lang="ru-RU" dirty="0"/>
              <a:t> и лошадей, кур и кроликов самых необычных пород, в их хозяйстве имеются индюки, куры-цесарки, козы и даже медоносные пчелы. Земляки охотно приобретают у Васильевых кумыс из козьего молока, куриные яйца необычных цветов (вплоть до коричневых и фиолетовых – это зависит от породы кур), индюшачье и кроличье мясо, самый натуральный мед. Например, Герой труда России Владимир Михайлов часто признается, что в его трудовых успехах немаловажную роль играет козий кумыс. Об этом мне часто рассказывает отец. </a:t>
            </a:r>
          </a:p>
          <a:p>
            <a:endParaRPr lang="ru-RU" dirty="0"/>
          </a:p>
        </p:txBody>
      </p:sp>
      <p:pic>
        <p:nvPicPr>
          <p:cNvPr id="6" name="Объект 4">
            <a:extLst>
              <a:ext uri="{FF2B5EF4-FFF2-40B4-BE49-F238E27FC236}">
                <a16:creationId xmlns:a16="http://schemas.microsoft.com/office/drawing/2014/main" id="{2A49C625-3FD2-4E27-86FB-47145C19CAE7}"/>
              </a:ext>
            </a:extLst>
          </p:cNvPr>
          <p:cNvPicPr>
            <a:picLocks noChangeAspect="1"/>
          </p:cNvPicPr>
          <p:nvPr/>
        </p:nvPicPr>
        <p:blipFill>
          <a:blip r:embed="rId2"/>
          <a:stretch>
            <a:fillRect/>
          </a:stretch>
        </p:blipFill>
        <p:spPr>
          <a:xfrm>
            <a:off x="6513487" y="1342213"/>
            <a:ext cx="4982263" cy="4962334"/>
          </a:xfrm>
          <a:prstGeom prst="rect">
            <a:avLst/>
          </a:prstGeom>
        </p:spPr>
      </p:pic>
    </p:spTree>
    <p:extLst>
      <p:ext uri="{BB962C8B-B14F-4D97-AF65-F5344CB8AC3E}">
        <p14:creationId xmlns:p14="http://schemas.microsoft.com/office/powerpoint/2010/main" val="3209863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BCAF6844-FC44-43AA-8A83-F114E34B3577}"/>
              </a:ext>
            </a:extLst>
          </p:cNvPr>
          <p:cNvSpPr>
            <a:spLocks noGrp="1"/>
          </p:cNvSpPr>
          <p:nvPr>
            <p:ph idx="1"/>
          </p:nvPr>
        </p:nvSpPr>
        <p:spPr/>
        <p:txBody>
          <a:bodyPr/>
          <a:lstStyle/>
          <a:p>
            <a:endParaRPr lang="ru-RU" dirty="0"/>
          </a:p>
        </p:txBody>
      </p:sp>
      <p:pic>
        <p:nvPicPr>
          <p:cNvPr id="5" name="Рисунок 4">
            <a:extLst>
              <a:ext uri="{FF2B5EF4-FFF2-40B4-BE49-F238E27FC236}">
                <a16:creationId xmlns:a16="http://schemas.microsoft.com/office/drawing/2014/main" id="{853B5579-3501-4730-86B2-F68CB9C33F5B}"/>
              </a:ext>
            </a:extLst>
          </p:cNvPr>
          <p:cNvPicPr>
            <a:picLocks noChangeAspect="1"/>
          </p:cNvPicPr>
          <p:nvPr/>
        </p:nvPicPr>
        <p:blipFill>
          <a:blip r:embed="rId2"/>
          <a:stretch>
            <a:fillRect/>
          </a:stretch>
        </p:blipFill>
        <p:spPr>
          <a:xfrm>
            <a:off x="1130805" y="4286610"/>
            <a:ext cx="2240596" cy="2246571"/>
          </a:xfrm>
          <a:prstGeom prst="rect">
            <a:avLst/>
          </a:prstGeom>
        </p:spPr>
      </p:pic>
      <p:pic>
        <p:nvPicPr>
          <p:cNvPr id="7" name="Рисунок 6">
            <a:extLst>
              <a:ext uri="{FF2B5EF4-FFF2-40B4-BE49-F238E27FC236}">
                <a16:creationId xmlns:a16="http://schemas.microsoft.com/office/drawing/2014/main" id="{840AB05C-BFCC-4660-A016-8A23933CB106}"/>
              </a:ext>
            </a:extLst>
          </p:cNvPr>
          <p:cNvPicPr>
            <a:picLocks noChangeAspect="1"/>
          </p:cNvPicPr>
          <p:nvPr/>
        </p:nvPicPr>
        <p:blipFill>
          <a:blip r:embed="rId3"/>
          <a:stretch>
            <a:fillRect/>
          </a:stretch>
        </p:blipFill>
        <p:spPr>
          <a:xfrm>
            <a:off x="6660474" y="382385"/>
            <a:ext cx="4601084" cy="6150796"/>
          </a:xfrm>
          <a:prstGeom prst="rect">
            <a:avLst/>
          </a:prstGeom>
        </p:spPr>
      </p:pic>
      <p:pic>
        <p:nvPicPr>
          <p:cNvPr id="8" name="Рисунок 7">
            <a:extLst>
              <a:ext uri="{FF2B5EF4-FFF2-40B4-BE49-F238E27FC236}">
                <a16:creationId xmlns:a16="http://schemas.microsoft.com/office/drawing/2014/main" id="{5699FD06-50DF-4DDF-B471-036D3E715B45}"/>
              </a:ext>
            </a:extLst>
          </p:cNvPr>
          <p:cNvPicPr>
            <a:picLocks noChangeAspect="1"/>
          </p:cNvPicPr>
          <p:nvPr/>
        </p:nvPicPr>
        <p:blipFill>
          <a:blip r:embed="rId4"/>
          <a:stretch>
            <a:fillRect/>
          </a:stretch>
        </p:blipFill>
        <p:spPr>
          <a:xfrm>
            <a:off x="3250528" y="1497420"/>
            <a:ext cx="3409946" cy="4550454"/>
          </a:xfrm>
          <a:prstGeom prst="rect">
            <a:avLst/>
          </a:prstGeom>
        </p:spPr>
      </p:pic>
    </p:spTree>
    <p:extLst>
      <p:ext uri="{BB962C8B-B14F-4D97-AF65-F5344CB8AC3E}">
        <p14:creationId xmlns:p14="http://schemas.microsoft.com/office/powerpoint/2010/main" val="2392496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FC2CD48-0755-46BD-AF97-2F915FB432A4}"/>
              </a:ext>
            </a:extLst>
          </p:cNvPr>
          <p:cNvSpPr>
            <a:spLocks noGrp="1"/>
          </p:cNvSpPr>
          <p:nvPr>
            <p:ph type="title"/>
          </p:nvPr>
        </p:nvSpPr>
        <p:spPr>
          <a:xfrm>
            <a:off x="1251677" y="232342"/>
            <a:ext cx="10811985" cy="1492132"/>
          </a:xfrm>
        </p:spPr>
        <p:txBody>
          <a:bodyPr>
            <a:normAutofit/>
          </a:bodyPr>
          <a:lstStyle/>
          <a:p>
            <a:r>
              <a:rPr lang="ru-RU" sz="2200" dirty="0"/>
              <a:t>Летом придомовой участок утопает в зелени: цветы самых разных сортов, огурцы, помидоры, перец, кабачок, баклажан, дыня, клубника, земляника и т.д. А тыквы достигают 30-и килограммов! </a:t>
            </a:r>
            <a:endParaRPr lang="ru-RU" dirty="0"/>
          </a:p>
        </p:txBody>
      </p:sp>
      <p:sp>
        <p:nvSpPr>
          <p:cNvPr id="3" name="Объект 2">
            <a:extLst>
              <a:ext uri="{FF2B5EF4-FFF2-40B4-BE49-F238E27FC236}">
                <a16:creationId xmlns:a16="http://schemas.microsoft.com/office/drawing/2014/main" id="{A11F57E0-8A3F-4B6C-AFFE-8D58A8AC1F16}"/>
              </a:ext>
            </a:extLst>
          </p:cNvPr>
          <p:cNvSpPr>
            <a:spLocks noGrp="1"/>
          </p:cNvSpPr>
          <p:nvPr>
            <p:ph idx="1"/>
          </p:nvPr>
        </p:nvSpPr>
        <p:spPr/>
        <p:txBody>
          <a:bodyPr/>
          <a:lstStyle/>
          <a:p>
            <a:endParaRPr lang="ru-RU" dirty="0"/>
          </a:p>
        </p:txBody>
      </p:sp>
      <p:pic>
        <p:nvPicPr>
          <p:cNvPr id="4" name="Рисунок 3">
            <a:extLst>
              <a:ext uri="{FF2B5EF4-FFF2-40B4-BE49-F238E27FC236}">
                <a16:creationId xmlns:a16="http://schemas.microsoft.com/office/drawing/2014/main" id="{B49F9116-3731-4292-B0F5-1F84F37EBA97}"/>
              </a:ext>
            </a:extLst>
          </p:cNvPr>
          <p:cNvPicPr>
            <a:picLocks noChangeAspect="1"/>
          </p:cNvPicPr>
          <p:nvPr/>
        </p:nvPicPr>
        <p:blipFill>
          <a:blip r:embed="rId2"/>
          <a:stretch>
            <a:fillRect/>
          </a:stretch>
        </p:blipFill>
        <p:spPr>
          <a:xfrm>
            <a:off x="1086584" y="2286000"/>
            <a:ext cx="5780689" cy="4339657"/>
          </a:xfrm>
          <a:prstGeom prst="rect">
            <a:avLst/>
          </a:prstGeom>
        </p:spPr>
      </p:pic>
      <p:pic>
        <p:nvPicPr>
          <p:cNvPr id="6" name="Рисунок 5">
            <a:extLst>
              <a:ext uri="{FF2B5EF4-FFF2-40B4-BE49-F238E27FC236}">
                <a16:creationId xmlns:a16="http://schemas.microsoft.com/office/drawing/2014/main" id="{0CC0AF07-D6FA-4D1F-BAB3-C1B3E4CA36C6}"/>
              </a:ext>
            </a:extLst>
          </p:cNvPr>
          <p:cNvPicPr>
            <a:picLocks noChangeAspect="1"/>
          </p:cNvPicPr>
          <p:nvPr/>
        </p:nvPicPr>
        <p:blipFill>
          <a:blip r:embed="rId3"/>
          <a:stretch>
            <a:fillRect/>
          </a:stretch>
        </p:blipFill>
        <p:spPr>
          <a:xfrm>
            <a:off x="7218947" y="2202831"/>
            <a:ext cx="4376147" cy="4422826"/>
          </a:xfrm>
          <a:prstGeom prst="rect">
            <a:avLst/>
          </a:prstGeom>
        </p:spPr>
      </p:pic>
    </p:spTree>
    <p:extLst>
      <p:ext uri="{BB962C8B-B14F-4D97-AF65-F5344CB8AC3E}">
        <p14:creationId xmlns:p14="http://schemas.microsoft.com/office/powerpoint/2010/main" val="2027716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D1D0C65-C150-40F9-9D0E-FC42628EE3C9}"/>
              </a:ext>
            </a:extLst>
          </p:cNvPr>
          <p:cNvSpPr>
            <a:spLocks noGrp="1"/>
          </p:cNvSpPr>
          <p:nvPr>
            <p:ph type="title"/>
          </p:nvPr>
        </p:nvSpPr>
        <p:spPr/>
        <p:txBody>
          <a:bodyPr>
            <a:normAutofit fontScale="90000"/>
          </a:bodyPr>
          <a:lstStyle/>
          <a:p>
            <a:r>
              <a:rPr lang="ru-RU" sz="2700" dirty="0"/>
              <a:t>Причем, тетя Марианна каждый год вносит что-то новое, свежее. Она охотно делится даже с незнакомыми людьми своим богатым опытом, дает советы молодым хозяйкам по выращиванию у ухаживанию за растениями. </a:t>
            </a:r>
            <a:br>
              <a:rPr lang="ru-RU" dirty="0"/>
            </a:br>
            <a:endParaRPr lang="ru-RU" dirty="0"/>
          </a:p>
        </p:txBody>
      </p:sp>
      <p:pic>
        <p:nvPicPr>
          <p:cNvPr id="4" name="Объект 3">
            <a:extLst>
              <a:ext uri="{FF2B5EF4-FFF2-40B4-BE49-F238E27FC236}">
                <a16:creationId xmlns:a16="http://schemas.microsoft.com/office/drawing/2014/main" id="{4DFCA675-C53A-4B32-8A59-22CDD7916C84}"/>
              </a:ext>
            </a:extLst>
          </p:cNvPr>
          <p:cNvPicPr>
            <a:picLocks noGrp="1" noChangeAspect="1"/>
          </p:cNvPicPr>
          <p:nvPr>
            <p:ph idx="1"/>
          </p:nvPr>
        </p:nvPicPr>
        <p:blipFill>
          <a:blip r:embed="rId2"/>
          <a:stretch>
            <a:fillRect/>
          </a:stretch>
        </p:blipFill>
        <p:spPr>
          <a:xfrm>
            <a:off x="1045574" y="1874517"/>
            <a:ext cx="3186762" cy="4583209"/>
          </a:xfrm>
          <a:prstGeom prst="rect">
            <a:avLst/>
          </a:prstGeom>
        </p:spPr>
      </p:pic>
      <p:pic>
        <p:nvPicPr>
          <p:cNvPr id="6" name="Рисунок 5">
            <a:extLst>
              <a:ext uri="{FF2B5EF4-FFF2-40B4-BE49-F238E27FC236}">
                <a16:creationId xmlns:a16="http://schemas.microsoft.com/office/drawing/2014/main" id="{8053B3E5-673F-4FF5-9C9B-7574E5D54C53}"/>
              </a:ext>
            </a:extLst>
          </p:cNvPr>
          <p:cNvPicPr>
            <a:picLocks noChangeAspect="1"/>
          </p:cNvPicPr>
          <p:nvPr/>
        </p:nvPicPr>
        <p:blipFill>
          <a:blip r:embed="rId3"/>
          <a:stretch>
            <a:fillRect/>
          </a:stretch>
        </p:blipFill>
        <p:spPr>
          <a:xfrm>
            <a:off x="4438440" y="1874517"/>
            <a:ext cx="3222569" cy="4583209"/>
          </a:xfrm>
          <a:prstGeom prst="rect">
            <a:avLst/>
          </a:prstGeom>
        </p:spPr>
      </p:pic>
      <p:pic>
        <p:nvPicPr>
          <p:cNvPr id="7" name="Рисунок 6">
            <a:extLst>
              <a:ext uri="{FF2B5EF4-FFF2-40B4-BE49-F238E27FC236}">
                <a16:creationId xmlns:a16="http://schemas.microsoft.com/office/drawing/2014/main" id="{3378ED31-57B4-4421-A5CC-7DFC725F7210}"/>
              </a:ext>
            </a:extLst>
          </p:cNvPr>
          <p:cNvPicPr>
            <a:picLocks noChangeAspect="1"/>
          </p:cNvPicPr>
          <p:nvPr/>
        </p:nvPicPr>
        <p:blipFill>
          <a:blip r:embed="rId4"/>
          <a:stretch>
            <a:fillRect/>
          </a:stretch>
        </p:blipFill>
        <p:spPr>
          <a:xfrm>
            <a:off x="7867113" y="3429000"/>
            <a:ext cx="4018519" cy="1090603"/>
          </a:xfrm>
          <a:prstGeom prst="rect">
            <a:avLst/>
          </a:prstGeom>
        </p:spPr>
      </p:pic>
    </p:spTree>
    <p:extLst>
      <p:ext uri="{BB962C8B-B14F-4D97-AF65-F5344CB8AC3E}">
        <p14:creationId xmlns:p14="http://schemas.microsoft.com/office/powerpoint/2010/main" val="1532360323"/>
      </p:ext>
    </p:extLst>
  </p:cSld>
  <p:clrMapOvr>
    <a:masterClrMapping/>
  </p:clrMapOvr>
</p:sld>
</file>

<file path=ppt/theme/theme1.xml><?xml version="1.0" encoding="utf-8"?>
<a:theme xmlns:a="http://schemas.openxmlformats.org/drawingml/2006/main" name="Эмблема">
  <a:themeElements>
    <a:clrScheme name="Эмблема">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Эмблема">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Эмблема">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emplate>TM10001106[[fn=Эмблема]]</Template>
  <TotalTime>94</TotalTime>
  <Words>862</Words>
  <Application>Microsoft Office PowerPoint</Application>
  <PresentationFormat>Широкоэкранный</PresentationFormat>
  <Paragraphs>25</Paragraphs>
  <Slides>13</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13</vt:i4>
      </vt:variant>
    </vt:vector>
  </HeadingPairs>
  <TitlesOfParts>
    <vt:vector size="20" baseType="lpstr">
      <vt:lpstr>Arial</vt:lpstr>
      <vt:lpstr>Calibri</vt:lpstr>
      <vt:lpstr>Corbel</vt:lpstr>
      <vt:lpstr>Gill Sans MT</vt:lpstr>
      <vt:lpstr>Impact</vt:lpstr>
      <vt:lpstr>Times New Roman</vt:lpstr>
      <vt:lpstr>Эмблема</vt:lpstr>
      <vt:lpstr>  Конкурсная работа    «МОЯ МАЛАЯ РОДИНА КРестях»   Номинация «Эко-журналистика»     </vt:lpstr>
      <vt:lpstr>Моя малая Родина – это село Крестях Сунтарского улуса. </vt:lpstr>
      <vt:lpstr>МОИ КОРНИ </vt:lpstr>
      <vt:lpstr>Презентация PowerPoint</vt:lpstr>
      <vt:lpstr>УНИКАЛЬНОЕ ХОЗЯЙСТВО ВАСИЛЬЕВЫХ </vt:lpstr>
      <vt:lpstr>Марианна Серкановна и ее муж Юрий Егорович известны своими экспериментаторскими способностями</vt:lpstr>
      <vt:lpstr>Презентация PowerPoint</vt:lpstr>
      <vt:lpstr>Летом придомовой участок утопает в зелени: цветы самых разных сортов, огурцы, помидоры, перец, кабачок, баклажан, дыня, клубника, земляника и т.д. А тыквы достигают 30-и килограммов! </vt:lpstr>
      <vt:lpstr>Причем, тетя Марианна каждый год вносит что-то новое, свежее. Она охотно делится даже с незнакомыми людьми своим богатым опытом, дает советы молодым хозяйкам по выращиванию у ухаживанию за растениями.  </vt:lpstr>
      <vt:lpstr>Летом вся семья Васильевых работает на сенокосе в местечке «Куолай», на родине моих дедов и прадедов. мой отец Михаил Серканович считает лето потерянным, если не побывает там. По возможности он берет и меня с собой, чтобы я не забывал свои корни и учился трудиться. Он всегда рассказывает, кто здесь жил, кем нам приходится, какие удивительные или забавные происходили с нашими предками в этих местах, показывает, как правильно управляться тем или иным инструментом, как себя подобающе вести и какие обряды выполнять </vt:lpstr>
      <vt:lpstr>Презентация PowerPoint</vt:lpstr>
      <vt:lpstr>Презентация PowerPoint</vt:lpstr>
      <vt:lpstr>ВЫВОД.  ТВОРИТЬ НОВОЕ НА ОСНОВЕ ТРАДИЦИЙ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9</cp:revision>
  <dcterms:created xsi:type="dcterms:W3CDTF">2022-12-19T07:08:30Z</dcterms:created>
  <dcterms:modified xsi:type="dcterms:W3CDTF">2022-12-19T08:42:36Z</dcterms:modified>
</cp:coreProperties>
</file>